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22" r:id="rId2"/>
    <p:sldId id="283" r:id="rId3"/>
    <p:sldId id="292" r:id="rId4"/>
    <p:sldId id="293" r:id="rId5"/>
    <p:sldId id="304" r:id="rId6"/>
    <p:sldId id="300" r:id="rId7"/>
    <p:sldId id="354" r:id="rId8"/>
    <p:sldId id="296" r:id="rId9"/>
    <p:sldId id="355" r:id="rId10"/>
    <p:sldId id="299" r:id="rId11"/>
    <p:sldId id="303" r:id="rId12"/>
    <p:sldId id="307" r:id="rId13"/>
    <p:sldId id="313" r:id="rId14"/>
    <p:sldId id="315" r:id="rId15"/>
    <p:sldId id="316" r:id="rId16"/>
    <p:sldId id="320" r:id="rId17"/>
    <p:sldId id="256" r:id="rId18"/>
    <p:sldId id="318" r:id="rId19"/>
    <p:sldId id="266" r:id="rId20"/>
    <p:sldId id="321" r:id="rId21"/>
    <p:sldId id="261" r:id="rId22"/>
    <p:sldId id="367" r:id="rId23"/>
    <p:sldId id="368" r:id="rId24"/>
    <p:sldId id="277" r:id="rId25"/>
    <p:sldId id="357" r:id="rId26"/>
    <p:sldId id="263" r:id="rId27"/>
    <p:sldId id="278" r:id="rId28"/>
    <p:sldId id="264" r:id="rId29"/>
    <p:sldId id="279" r:id="rId30"/>
    <p:sldId id="265" r:id="rId31"/>
    <p:sldId id="365" r:id="rId32"/>
  </p:sldIdLst>
  <p:sldSz cx="12192000" cy="6858000"/>
  <p:notesSz cx="6858000" cy="9144000"/>
  <p:defaultTextStyle>
    <a:defPPr>
      <a:defRPr lang="en-Q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03"/>
    <p:restoredTop sz="61293"/>
  </p:normalViewPr>
  <p:slideViewPr>
    <p:cSldViewPr snapToGrid="0">
      <p:cViewPr varScale="1">
        <p:scale>
          <a:sx n="75" d="100"/>
          <a:sy n="75" d="100"/>
        </p:scale>
        <p:origin x="1072" y="184"/>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Q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1B7CB-5BF5-D24D-9EE4-7F82F8B9F923}" type="datetimeFigureOut">
              <a:rPr lang="en-QA" smtClean="0"/>
              <a:t>27/05/2024</a:t>
            </a:fld>
            <a:endParaRPr lang="en-Q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Q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Q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D9E61-8DF9-5646-BF3F-6702717E2427}" type="slidenum">
              <a:rPr lang="en-QA" smtClean="0"/>
              <a:t>‹#›</a:t>
            </a:fld>
            <a:endParaRPr lang="en-QA"/>
          </a:p>
        </p:txBody>
      </p:sp>
    </p:spTree>
    <p:extLst>
      <p:ext uri="{BB962C8B-B14F-4D97-AF65-F5344CB8AC3E}">
        <p14:creationId xmlns:p14="http://schemas.microsoft.com/office/powerpoint/2010/main" val="4164418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Hello everyone, </a:t>
            </a:r>
          </a:p>
          <a:p>
            <a:endParaRPr lang="en-QA" dirty="0"/>
          </a:p>
          <a:p>
            <a:r>
              <a:rPr lang="en-QA" dirty="0"/>
              <a:t>While the paper is about RL, what we really did is to introduce a new approach for scalable </a:t>
            </a:r>
          </a:p>
        </p:txBody>
      </p:sp>
      <p:sp>
        <p:nvSpPr>
          <p:cNvPr id="4" name="Slide Number Placeholder 3"/>
          <p:cNvSpPr>
            <a:spLocks noGrp="1"/>
          </p:cNvSpPr>
          <p:nvPr>
            <p:ph type="sldNum" sz="quarter" idx="5"/>
          </p:nvPr>
        </p:nvSpPr>
        <p:spPr/>
        <p:txBody>
          <a:bodyPr/>
          <a:lstStyle/>
          <a:p>
            <a:fld id="{7B5D9E61-8DF9-5646-BF3F-6702717E2427}" type="slidenum">
              <a:rPr lang="en-QA" smtClean="0"/>
              <a:t>1</a:t>
            </a:fld>
            <a:endParaRPr lang="en-QA"/>
          </a:p>
        </p:txBody>
      </p:sp>
    </p:spTree>
    <p:extLst>
      <p:ext uri="{BB962C8B-B14F-4D97-AF65-F5344CB8AC3E}">
        <p14:creationId xmlns:p14="http://schemas.microsoft.com/office/powerpoint/2010/main" val="3198753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874EA-11A9-9A1E-AC79-4E5159CD0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CC98F-2659-D4A0-36BF-4EF4B1B40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E6520-CD61-8204-7E93-CE05C8BC8430}"/>
              </a:ext>
            </a:extLst>
          </p:cNvPr>
          <p:cNvSpPr>
            <a:spLocks noGrp="1"/>
          </p:cNvSpPr>
          <p:nvPr>
            <p:ph type="body" idx="1"/>
          </p:nvPr>
        </p:nvSpPr>
        <p:spPr/>
        <p:txBody>
          <a:bodyPr/>
          <a:lstStyle/>
          <a:p>
            <a:r>
              <a:rPr lang="en-QA" dirty="0"/>
              <a:t>Specifically, Stein Variational Gradient Descent was proposed around 2016. </a:t>
            </a:r>
          </a:p>
          <a:p>
            <a:endParaRPr lang="en-QA" dirty="0"/>
          </a:p>
          <a:p>
            <a:r>
              <a:rPr lang="en-QA" dirty="0"/>
              <a:t>Similarly to MCMC, it’s an iterative sampling algorithm, but differently, it simulates deterministic interacting particles dynamics. In other words, it operates on a set of particles instead of one particle at a time as it is the case of Langevin Dynamics. </a:t>
            </a:r>
          </a:p>
          <a:p>
            <a:endParaRPr lang="en-QA" dirty="0"/>
          </a:p>
          <a:p>
            <a:r>
              <a:rPr lang="en-QA" dirty="0"/>
              <a:t>So, given some initial particles sampled from some initial distribution, and a kernel function, </a:t>
            </a:r>
          </a:p>
          <a:p>
            <a:endParaRPr lang="en-QA" dirty="0"/>
          </a:p>
          <a:p>
            <a:r>
              <a:rPr lang="en-QA" dirty="0"/>
              <a:t>The value of particle x_i at the k+1 th time step depends on its previous value as well as on its interaction with all the other particles at the kth time step.  </a:t>
            </a:r>
          </a:p>
          <a:p>
            <a:endParaRPr lang="en-QA" dirty="0"/>
          </a:p>
          <a:p>
            <a:r>
              <a:rPr lang="en-US" dirty="0"/>
              <a:t>The first term here [x]is a gradient descent term saying follow the gradient of your </a:t>
            </a:r>
            <a:r>
              <a:rPr lang="en-US" dirty="0" err="1"/>
              <a:t>neigbours</a:t>
            </a:r>
            <a:r>
              <a:rPr lang="en-US" dirty="0"/>
              <a:t> to the high density region. The second term is [x] a repulsion term pushing the particles apart.</a:t>
            </a:r>
            <a:endParaRPr lang="en-QA" dirty="0"/>
          </a:p>
          <a:p>
            <a:endParaRPr lang="en-QA" dirty="0"/>
          </a:p>
          <a:p>
            <a:r>
              <a:rPr lang="en-QA" dirty="0"/>
              <a:t>It has been shown that under some regularity conditions, The emprical distribution induced by SVGD can [x]</a:t>
            </a:r>
            <a:r>
              <a:rPr lang="en-US" dirty="0"/>
              <a:t>closely approximate arbitrary distributions. Besides, because SVGD operates on a set of particles, it naturally pushes these particles to different modes ensuring better mode coverage. </a:t>
            </a:r>
          </a:p>
          <a:p>
            <a:endParaRPr lang="en-US" dirty="0"/>
          </a:p>
          <a:p>
            <a:r>
              <a:rPr lang="en-US" dirty="0"/>
              <a:t>Convergence is easy to detect using the Stein Identity which basically says that this term is </a:t>
            </a:r>
            <a:r>
              <a:rPr lang="en-US" dirty="0" err="1"/>
              <a:t>equalt</a:t>
            </a:r>
            <a:r>
              <a:rPr lang="en-US" dirty="0"/>
              <a:t> to 0 at convergence. This is a really nice and useful property that MCMC methods don’t have. </a:t>
            </a:r>
          </a:p>
          <a:p>
            <a:endParaRPr lang="en-US" dirty="0"/>
          </a:p>
          <a:p>
            <a:r>
              <a:rPr lang="en-US" dirty="0"/>
              <a:t>However, SVGD doesn’t have convergence guarantees and </a:t>
            </a:r>
            <a:r>
              <a:rPr lang="en-US" dirty="0" err="1"/>
              <a:t>simlartly</a:t>
            </a:r>
            <a:r>
              <a:rPr lang="en-US" dirty="0"/>
              <a:t> to MCMC, this iterative sampling procedure can be very slow. </a:t>
            </a:r>
          </a:p>
          <a:p>
            <a:endParaRPr lang="en-US" dirty="0"/>
          </a:p>
          <a:p>
            <a:endParaRPr lang="en-QA" dirty="0"/>
          </a:p>
          <a:p>
            <a:endParaRPr lang="en-QA" dirty="0"/>
          </a:p>
        </p:txBody>
      </p:sp>
      <p:sp>
        <p:nvSpPr>
          <p:cNvPr id="4" name="Slide Number Placeholder 3">
            <a:extLst>
              <a:ext uri="{FF2B5EF4-FFF2-40B4-BE49-F238E27FC236}">
                <a16:creationId xmlns:a16="http://schemas.microsoft.com/office/drawing/2014/main" id="{09858E06-A781-983A-72CE-0667D867AE06}"/>
              </a:ext>
            </a:extLst>
          </p:cNvPr>
          <p:cNvSpPr>
            <a:spLocks noGrp="1"/>
          </p:cNvSpPr>
          <p:nvPr>
            <p:ph type="sldNum" sz="quarter" idx="5"/>
          </p:nvPr>
        </p:nvSpPr>
        <p:spPr/>
        <p:txBody>
          <a:bodyPr/>
          <a:lstStyle/>
          <a:p>
            <a:fld id="{7B5D9E61-8DF9-5646-BF3F-6702717E2427}" type="slidenum">
              <a:rPr lang="en-QA" smtClean="0"/>
              <a:t>10</a:t>
            </a:fld>
            <a:endParaRPr lang="en-QA"/>
          </a:p>
        </p:txBody>
      </p:sp>
    </p:spTree>
    <p:extLst>
      <p:ext uri="{BB962C8B-B14F-4D97-AF65-F5344CB8AC3E}">
        <p14:creationId xmlns:p14="http://schemas.microsoft.com/office/powerpoint/2010/main" val="54198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38655-51FC-37CC-D7EA-F60E5340E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55A2E-00CC-3710-B05E-464D34DAB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716032-489C-9CB1-C341-5F65EFB9EED9}"/>
              </a:ext>
            </a:extLst>
          </p:cNvPr>
          <p:cNvSpPr>
            <a:spLocks noGrp="1"/>
          </p:cNvSpPr>
          <p:nvPr>
            <p:ph type="body" idx="1"/>
          </p:nvPr>
        </p:nvSpPr>
        <p:spPr/>
        <p:txBody>
          <a:bodyPr/>
          <a:lstStyle/>
          <a:p>
            <a:r>
              <a:rPr lang="en-US" dirty="0"/>
              <a:t>To summarize, these techniques have each several advantages and disadvantages. The ideal approximate inference algorithm would have the combined advantages of each of these approaches.</a:t>
            </a:r>
          </a:p>
          <a:p>
            <a:endParaRPr lang="en-US" dirty="0"/>
          </a:p>
          <a:p>
            <a:r>
              <a:rPr lang="en-US" dirty="0"/>
              <a:t>Which motivates designing techniques to bridge the gap.</a:t>
            </a:r>
            <a:endParaRPr lang="en-QA" dirty="0"/>
          </a:p>
        </p:txBody>
      </p:sp>
      <p:sp>
        <p:nvSpPr>
          <p:cNvPr id="4" name="Slide Number Placeholder 3">
            <a:extLst>
              <a:ext uri="{FF2B5EF4-FFF2-40B4-BE49-F238E27FC236}">
                <a16:creationId xmlns:a16="http://schemas.microsoft.com/office/drawing/2014/main" id="{D5223350-851F-C715-9BB5-A4EB8CEB2A54}"/>
              </a:ext>
            </a:extLst>
          </p:cNvPr>
          <p:cNvSpPr>
            <a:spLocks noGrp="1"/>
          </p:cNvSpPr>
          <p:nvPr>
            <p:ph type="sldNum" sz="quarter" idx="5"/>
          </p:nvPr>
        </p:nvSpPr>
        <p:spPr/>
        <p:txBody>
          <a:bodyPr/>
          <a:lstStyle/>
          <a:p>
            <a:fld id="{7B5D9E61-8DF9-5646-BF3F-6702717E2427}" type="slidenum">
              <a:rPr lang="en-QA" smtClean="0"/>
              <a:t>11</a:t>
            </a:fld>
            <a:endParaRPr lang="en-QA"/>
          </a:p>
        </p:txBody>
      </p:sp>
    </p:spTree>
    <p:extLst>
      <p:ext uri="{BB962C8B-B14F-4D97-AF65-F5344CB8AC3E}">
        <p14:creationId xmlns:p14="http://schemas.microsoft.com/office/powerpoint/2010/main" val="63200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D21C-943F-6761-4B8E-50E69797B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2DA73-D08E-A96A-6EDF-0D2B5BB0B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8725E-A10F-68CA-A388-25E84A8AD3B3}"/>
              </a:ext>
            </a:extLst>
          </p:cNvPr>
          <p:cNvSpPr>
            <a:spLocks noGrp="1"/>
          </p:cNvSpPr>
          <p:nvPr>
            <p:ph type="body" idx="1"/>
          </p:nvPr>
        </p:nvSpPr>
        <p:spPr/>
        <p:txBody>
          <a:bodyPr/>
          <a:lstStyle/>
          <a:p>
            <a:r>
              <a:rPr lang="en-QA" dirty="0"/>
              <a:t>This is exactly what we tried to do. We designed P-SVGD, an approximate inference algorithm at the intersection of parametrized variational inference and Particle based VI to get the best of both words: [x]expressivity, fast sampling and the ability to easily detect converegence.</a:t>
            </a:r>
          </a:p>
          <a:p>
            <a:endParaRPr lang="en-QA" dirty="0"/>
          </a:p>
          <a:p>
            <a:r>
              <a:rPr lang="en-QA" dirty="0"/>
              <a:t>Our algorithm doesn’t have converegence guarantees but this intersection is sth that we are investigating in the future.</a:t>
            </a:r>
          </a:p>
          <a:p>
            <a:endParaRPr lang="en-QA" dirty="0"/>
          </a:p>
          <a:p>
            <a:r>
              <a:rPr lang="en-QA" dirty="0"/>
              <a:t>The main idea of P-SVGD is to first compute a closed form expression of the SVGD induced distribution then parametrize it to enable fast sampling. </a:t>
            </a:r>
          </a:p>
          <a:p>
            <a:r>
              <a:rPr lang="en-QA" dirty="0"/>
              <a:t>Let me tell you how we did it: </a:t>
            </a:r>
          </a:p>
          <a:p>
            <a:endParaRPr lang="en-QA" dirty="0"/>
          </a:p>
          <a:p>
            <a:endParaRPr lang="en-QA" dirty="0"/>
          </a:p>
        </p:txBody>
      </p:sp>
      <p:sp>
        <p:nvSpPr>
          <p:cNvPr id="4" name="Slide Number Placeholder 3">
            <a:extLst>
              <a:ext uri="{FF2B5EF4-FFF2-40B4-BE49-F238E27FC236}">
                <a16:creationId xmlns:a16="http://schemas.microsoft.com/office/drawing/2014/main" id="{4242E75A-2ED8-E787-4F0A-A513058D766A}"/>
              </a:ext>
            </a:extLst>
          </p:cNvPr>
          <p:cNvSpPr>
            <a:spLocks noGrp="1"/>
          </p:cNvSpPr>
          <p:nvPr>
            <p:ph type="sldNum" sz="quarter" idx="5"/>
          </p:nvPr>
        </p:nvSpPr>
        <p:spPr/>
        <p:txBody>
          <a:bodyPr/>
          <a:lstStyle/>
          <a:p>
            <a:fld id="{7B5D9E61-8DF9-5646-BF3F-6702717E2427}" type="slidenum">
              <a:rPr lang="en-QA" smtClean="0"/>
              <a:t>12</a:t>
            </a:fld>
            <a:endParaRPr lang="en-QA"/>
          </a:p>
        </p:txBody>
      </p:sp>
    </p:spTree>
    <p:extLst>
      <p:ext uri="{BB962C8B-B14F-4D97-AF65-F5344CB8AC3E}">
        <p14:creationId xmlns:p14="http://schemas.microsoft.com/office/powerpoint/2010/main" val="156658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O</a:t>
            </a:r>
            <a:r>
              <a:rPr lang="en-US" dirty="0" err="1"/>
              <a:t>ur</a:t>
            </a:r>
            <a:r>
              <a:rPr lang="en-US" dirty="0"/>
              <a:t> derivation is based on the change of variable formula of pdfs.</a:t>
            </a:r>
          </a:p>
          <a:p>
            <a:endParaRPr lang="en-US" dirty="0"/>
          </a:p>
          <a:p>
            <a:r>
              <a:rPr lang="en-US" dirty="0"/>
              <a:t>Which state that given an invertible transformation that transforms a random variable z into a random </a:t>
            </a:r>
            <a:r>
              <a:rPr lang="en-US" dirty="0" err="1"/>
              <a:t>variale</a:t>
            </a:r>
            <a:r>
              <a:rPr lang="en-US" dirty="0"/>
              <a:t> X. If you know the density of z, </a:t>
            </a:r>
            <a:r>
              <a:rPr lang="en-US" dirty="0" err="1"/>
              <a:t>p_z</a:t>
            </a:r>
            <a:r>
              <a:rPr lang="en-US" dirty="0"/>
              <a:t> here, you can compute the expression of the density of x in closed form. The expression of x depends on the </a:t>
            </a:r>
            <a:r>
              <a:rPr lang="en-US" dirty="0" err="1"/>
              <a:t>jaccobian</a:t>
            </a:r>
            <a:r>
              <a:rPr lang="en-US" dirty="0"/>
              <a:t> of the transformation.</a:t>
            </a:r>
          </a:p>
          <a:p>
            <a:endParaRPr lang="en-QA" dirty="0"/>
          </a:p>
          <a:p>
            <a:r>
              <a:rPr lang="en-QA" dirty="0"/>
              <a:t>We showed that the SVGD update rule [x] is invertable for a small enough learning rate eta by leveraging the implicit function theorem. [x]This allowed us to apply the CVF to get a closed form expression of the distr of the  SVGD particles at convergence.</a:t>
            </a:r>
            <a:endParaRPr lang="en-US" dirty="0"/>
          </a:p>
        </p:txBody>
      </p:sp>
      <p:sp>
        <p:nvSpPr>
          <p:cNvPr id="4" name="Slide Number Placeholder 3"/>
          <p:cNvSpPr>
            <a:spLocks noGrp="1"/>
          </p:cNvSpPr>
          <p:nvPr>
            <p:ph type="sldNum" sz="quarter" idx="5"/>
          </p:nvPr>
        </p:nvSpPr>
        <p:spPr/>
        <p:txBody>
          <a:bodyPr/>
          <a:lstStyle/>
          <a:p>
            <a:fld id="{7B5D9E61-8DF9-5646-BF3F-6702717E2427}" type="slidenum">
              <a:rPr lang="en-QA" smtClean="0"/>
              <a:t>13</a:t>
            </a:fld>
            <a:endParaRPr lang="en-QA"/>
          </a:p>
        </p:txBody>
      </p:sp>
    </p:spTree>
    <p:extLst>
      <p:ext uri="{BB962C8B-B14F-4D97-AF65-F5344CB8AC3E}">
        <p14:creationId xmlns:p14="http://schemas.microsoft.com/office/powerpoint/2010/main" val="349905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Let me show you a visualization of the process:</a:t>
            </a:r>
          </a:p>
          <a:p>
            <a:endParaRPr lang="en-QA" dirty="0"/>
          </a:p>
          <a:p>
            <a:r>
              <a:rPr lang="en-QA" dirty="0"/>
              <a:t>given a target distribution p, a GMM here, and a bunch of particles sampled from the initial distr q^0 which is a normal distr in this example, we apply the SVGD update rule F at every iterationto each of the particles [x] [x], …and at every iteration the transformed variables distribution can be computed in closed form using the CVF. Eventually, we obtain the distribution of the particles at convergence which is equal to the the initial distribution multiplied with the absolute value of the Jacobian of the the partcles at every step with respect to the previous step.</a:t>
            </a:r>
          </a:p>
          <a:p>
            <a:endParaRPr lang="en-QA" dirty="0"/>
          </a:p>
          <a:p>
            <a:r>
              <a:rPr lang="en-QA" dirty="0"/>
              <a:t>While this is nice, it is also computationally expensive, to compute this formula,we need to store and compute these jaccobian matrices which envolves L d^2 back propagations. </a:t>
            </a:r>
            <a:r>
              <a:rPr lang="en-US" dirty="0"/>
              <a:t>d</a:t>
            </a:r>
            <a:r>
              <a:rPr lang="en-QA" dirty="0"/>
              <a:t> is the dimensionality of x and L is the number of SVGD steps. </a:t>
            </a:r>
          </a:p>
          <a:p>
            <a:r>
              <a:rPr lang="en-QA" dirty="0"/>
              <a:t>[x]</a:t>
            </a:r>
          </a:p>
          <a:p>
            <a:r>
              <a:rPr lang="en-QA" dirty="0"/>
              <a:t>Next I will show you that it’s possible to compute q^L efficiently using some approximations</a:t>
            </a:r>
          </a:p>
        </p:txBody>
      </p:sp>
      <p:sp>
        <p:nvSpPr>
          <p:cNvPr id="4" name="Slide Number Placeholder 3"/>
          <p:cNvSpPr>
            <a:spLocks noGrp="1"/>
          </p:cNvSpPr>
          <p:nvPr>
            <p:ph type="sldNum" sz="quarter" idx="5"/>
          </p:nvPr>
        </p:nvSpPr>
        <p:spPr/>
        <p:txBody>
          <a:bodyPr/>
          <a:lstStyle/>
          <a:p>
            <a:fld id="{7B5D9E61-8DF9-5646-BF3F-6702717E2427}" type="slidenum">
              <a:rPr lang="en-QA" smtClean="0"/>
              <a:t>14</a:t>
            </a:fld>
            <a:endParaRPr lang="en-QA"/>
          </a:p>
        </p:txBody>
      </p:sp>
    </p:spTree>
    <p:extLst>
      <p:ext uri="{BB962C8B-B14F-4D97-AF65-F5344CB8AC3E}">
        <p14:creationId xmlns:p14="http://schemas.microsoft.com/office/powerpoint/2010/main" val="1679271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Let’s denote by h the expectation term in the SVGD update rule.</a:t>
            </a:r>
          </a:p>
          <a:p>
            <a:endParaRPr lang="en-QA" dirty="0"/>
          </a:p>
          <a:p>
            <a:r>
              <a:rPr lang="en-QA" dirty="0"/>
              <a:t>This [x]is again the SVGD distribution from the last slide, we just applied a log on both sides.</a:t>
            </a:r>
          </a:p>
          <a:p>
            <a:endParaRPr lang="en-QA" dirty="0"/>
          </a:p>
          <a:p>
            <a:r>
              <a:rPr lang="en-US" dirty="0"/>
              <a:t>[x]T</a:t>
            </a:r>
            <a:r>
              <a:rPr lang="en-QA" dirty="0"/>
              <a:t>he det of the Jaccobian is is equal to Identity plus eta multiplied by grad of h. Log absolute value of det  of Identity + jaccobian of another matrix can be approximated as the trace of the Jaccobian under the assumption that the eigenvalues are larger than -1/ learning rate</a:t>
            </a:r>
          </a:p>
          <a:p>
            <a:r>
              <a:rPr lang="en-QA" dirty="0"/>
              <a:t>If we choose a small enough learning rate this should be easy to statisfy</a:t>
            </a:r>
          </a:p>
          <a:p>
            <a:endParaRPr lang="en-QA" dirty="0"/>
          </a:p>
          <a:p>
            <a:r>
              <a:rPr lang="en-QA" dirty="0"/>
              <a:t>[x]In the case of the RBF kernel, we can derive the following expression for the log likelihood which doesn’t depend on any matrix computation, it only depends on vector dot products and the score function, which we compute anyways for the SVGD update. [x] Our formula can be computed without any additional BPs and or memory complexity, as these distances are computed for the kernel as well.</a:t>
            </a:r>
          </a:p>
          <a:p>
            <a:endParaRPr lang="en-QA" dirty="0"/>
          </a:p>
          <a:p>
            <a:endParaRPr lang="en-QA" dirty="0"/>
          </a:p>
          <a:p>
            <a:endParaRPr lang="en-QA" dirty="0"/>
          </a:p>
          <a:p>
            <a:endParaRPr lang="en-QA" dirty="0"/>
          </a:p>
        </p:txBody>
      </p:sp>
      <p:sp>
        <p:nvSpPr>
          <p:cNvPr id="4" name="Slide Number Placeholder 3"/>
          <p:cNvSpPr>
            <a:spLocks noGrp="1"/>
          </p:cNvSpPr>
          <p:nvPr>
            <p:ph type="sldNum" sz="quarter" idx="5"/>
          </p:nvPr>
        </p:nvSpPr>
        <p:spPr/>
        <p:txBody>
          <a:bodyPr/>
          <a:lstStyle/>
          <a:p>
            <a:fld id="{7B5D9E61-8DF9-5646-BF3F-6702717E2427}" type="slidenum">
              <a:rPr lang="en-QA" smtClean="0"/>
              <a:t>15</a:t>
            </a:fld>
            <a:endParaRPr lang="en-QA"/>
          </a:p>
        </p:txBody>
      </p:sp>
    </p:spTree>
    <p:extLst>
      <p:ext uri="{BB962C8B-B14F-4D97-AF65-F5344CB8AC3E}">
        <p14:creationId xmlns:p14="http://schemas.microsoft.com/office/powerpoint/2010/main" val="340824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Once we have the loglikelohood, we can easily compute an entropy estimate by computing the emperical mean of the likelihood over these particles.</a:t>
            </a:r>
          </a:p>
          <a:p>
            <a:endParaRPr lang="en-QA" dirty="0"/>
          </a:p>
          <a:p>
            <a:r>
              <a:rPr lang="en-QA" dirty="0"/>
              <a:t>This is a visualization of the entropy estimation of a GMM. </a:t>
            </a:r>
            <a:r>
              <a:rPr lang="en-US" dirty="0"/>
              <a:t>T</a:t>
            </a:r>
            <a:r>
              <a:rPr lang="en-QA" dirty="0"/>
              <a:t>he target distr is a GMM with 4 componenets. The black dots are the SVGD particle. The initial distr is a small Gaussian blob at the center. We visualize the SVGD sampling procedure. Notice how the particles are spreading to cover different modes.</a:t>
            </a:r>
          </a:p>
          <a:p>
            <a:endParaRPr lang="en-QA" dirty="0"/>
          </a:p>
          <a:p>
            <a:endParaRPr lang="en-QA" dirty="0"/>
          </a:p>
          <a:p>
            <a:r>
              <a:rPr lang="en-QA" dirty="0"/>
              <a:t>On the right side, we visualize the entropy curve of t</a:t>
            </a:r>
            <a:r>
              <a:rPr lang="en-US" dirty="0"/>
              <a:t>he</a:t>
            </a:r>
            <a:r>
              <a:rPr lang="en-QA" dirty="0"/>
              <a:t> particles througout the SVGD iterations. Notice how the entropy is increasing as the particles are spreading and eventually converges.</a:t>
            </a:r>
          </a:p>
          <a:p>
            <a:endParaRPr lang="en-QA" dirty="0"/>
          </a:p>
          <a:p>
            <a:r>
              <a:rPr lang="en-QA" dirty="0"/>
              <a:t>Next, I will show you how we used this entropy estimator to find a more optimal solution to the MaxEntr RL objective.</a:t>
            </a:r>
          </a:p>
        </p:txBody>
      </p:sp>
      <p:sp>
        <p:nvSpPr>
          <p:cNvPr id="4" name="Slide Number Placeholder 3"/>
          <p:cNvSpPr>
            <a:spLocks noGrp="1"/>
          </p:cNvSpPr>
          <p:nvPr>
            <p:ph type="sldNum" sz="quarter" idx="5"/>
          </p:nvPr>
        </p:nvSpPr>
        <p:spPr/>
        <p:txBody>
          <a:bodyPr/>
          <a:lstStyle/>
          <a:p>
            <a:fld id="{7B5D9E61-8DF9-5646-BF3F-6702717E2427}" type="slidenum">
              <a:rPr lang="en-QA" smtClean="0"/>
              <a:t>16</a:t>
            </a:fld>
            <a:endParaRPr lang="en-QA"/>
          </a:p>
        </p:txBody>
      </p:sp>
    </p:spTree>
    <p:extLst>
      <p:ext uri="{BB962C8B-B14F-4D97-AF65-F5344CB8AC3E}">
        <p14:creationId xmlns:p14="http://schemas.microsoft.com/office/powerpoint/2010/main" val="263459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We call our alg S2AC for </a:t>
            </a:r>
          </a:p>
        </p:txBody>
      </p:sp>
      <p:sp>
        <p:nvSpPr>
          <p:cNvPr id="4" name="Slide Number Placeholder 3"/>
          <p:cNvSpPr>
            <a:spLocks noGrp="1"/>
          </p:cNvSpPr>
          <p:nvPr>
            <p:ph type="sldNum" sz="quarter" idx="5"/>
          </p:nvPr>
        </p:nvSpPr>
        <p:spPr/>
        <p:txBody>
          <a:bodyPr/>
          <a:lstStyle/>
          <a:p>
            <a:fld id="{7B5D9E61-8DF9-5646-BF3F-6702717E2427}" type="slidenum">
              <a:rPr lang="en-QA" smtClean="0"/>
              <a:t>17</a:t>
            </a:fld>
            <a:endParaRPr lang="en-QA"/>
          </a:p>
        </p:txBody>
      </p:sp>
    </p:spTree>
    <p:extLst>
      <p:ext uri="{BB962C8B-B14F-4D97-AF65-F5344CB8AC3E}">
        <p14:creationId xmlns:p14="http://schemas.microsoft.com/office/powerpoint/2010/main" val="260292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5D57F-2BB5-610B-47E4-AC7953F58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96D69-7929-BB30-D0D5-79BD870BA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BA4408-92A4-228C-8AB5-BE97134986F4}"/>
              </a:ext>
            </a:extLst>
          </p:cNvPr>
          <p:cNvSpPr>
            <a:spLocks noGrp="1"/>
          </p:cNvSpPr>
          <p:nvPr>
            <p:ph type="body" idx="1"/>
          </p:nvPr>
        </p:nvSpPr>
        <p:spPr/>
        <p:txBody>
          <a:bodyPr/>
          <a:lstStyle/>
          <a:p>
            <a:r>
              <a:rPr lang="en-QA" dirty="0"/>
              <a:t>In max entropy reinforcement learning, the goal is not to just maximize [x]the expected future reward as classically but also we want to jointlty [x]maximize the expected  future entropy. MaxEntr RL was proposed to improve the exploration of RL algo and has recently been shown to be provably robust.</a:t>
            </a:r>
          </a:p>
          <a:p>
            <a:endParaRPr lang="en-QA" dirty="0"/>
          </a:p>
          <a:p>
            <a:r>
              <a:rPr lang="en-QA" dirty="0"/>
              <a:t>Let me show you want the optimal solution to this objective then I will show you an example to give you a better intuition of why this is useful.</a:t>
            </a:r>
          </a:p>
          <a:p>
            <a:endParaRPr lang="en-QA" dirty="0"/>
          </a:p>
          <a:p>
            <a:r>
              <a:rPr lang="en-QA" dirty="0"/>
              <a:t>[x]The optimal solution is an EBM over Q values. Q(s,a) is the expected future reward at state s if we take action a.</a:t>
            </a:r>
          </a:p>
          <a:p>
            <a:endParaRPr lang="en-QA" dirty="0"/>
          </a:p>
          <a:p>
            <a:r>
              <a:rPr lang="en-US" dirty="0"/>
              <a:t>W</a:t>
            </a:r>
            <a:r>
              <a:rPr lang="en-QA" dirty="0"/>
              <a:t>hich means that the policy is actually a distribution. This is different from classical RL where the policy is deterministic, meaning at a given state s, we lean one point estimate a^*.</a:t>
            </a:r>
          </a:p>
          <a:p>
            <a:endParaRPr lang="en-QA" dirty="0"/>
          </a:p>
          <a:p>
            <a:r>
              <a:rPr lang="en-QA" dirty="0"/>
              <a:t>Why is this useful to be stochastic?[x] </a:t>
            </a:r>
            <a:r>
              <a:rPr lang="en-US" dirty="0"/>
              <a:t>C</a:t>
            </a:r>
            <a:r>
              <a:rPr lang="en-QA" dirty="0"/>
              <a:t>onsider this environment where we have a quadraplet trying to reach the goal blue cross. Let’s say we train it with classical RL and it learns to get to the reward following this upper path. Now, at test time, if I were to[x] perturb the env by placing an obstacle along t</a:t>
            </a:r>
            <a:r>
              <a:rPr lang="en-US" dirty="0"/>
              <a:t>he</a:t>
            </a:r>
            <a:r>
              <a:rPr lang="en-QA" dirty="0"/>
              <a:t> path that it found, it will get stuck, however, if we learn a distribution, it will hopefull sample a different action and won’t get stuck.  </a:t>
            </a:r>
          </a:p>
          <a:p>
            <a:endParaRPr lang="en-QA" dirty="0"/>
          </a:p>
          <a:p>
            <a:r>
              <a:rPr lang="en-QA" dirty="0"/>
              <a:t>This is all great, but we already know that we can’t [x]evaluate a distribution of this form because of the partition function nor can we compute its entropy.</a:t>
            </a:r>
          </a:p>
          <a:p>
            <a:endParaRPr lang="en-QA" dirty="0"/>
          </a:p>
          <a:p>
            <a:endParaRPr lang="en-QA" dirty="0"/>
          </a:p>
          <a:p>
            <a:endParaRPr lang="en-QA" dirty="0"/>
          </a:p>
        </p:txBody>
      </p:sp>
      <p:sp>
        <p:nvSpPr>
          <p:cNvPr id="4" name="Slide Number Placeholder 3">
            <a:extLst>
              <a:ext uri="{FF2B5EF4-FFF2-40B4-BE49-F238E27FC236}">
                <a16:creationId xmlns:a16="http://schemas.microsoft.com/office/drawing/2014/main" id="{CBFB6BE2-ED55-FC67-098E-80B92C85E386}"/>
              </a:ext>
            </a:extLst>
          </p:cNvPr>
          <p:cNvSpPr>
            <a:spLocks noGrp="1"/>
          </p:cNvSpPr>
          <p:nvPr>
            <p:ph type="sldNum" sz="quarter" idx="5"/>
          </p:nvPr>
        </p:nvSpPr>
        <p:spPr/>
        <p:txBody>
          <a:bodyPr/>
          <a:lstStyle/>
          <a:p>
            <a:fld id="{7B5D9E61-8DF9-5646-BF3F-6702717E2427}" type="slidenum">
              <a:rPr lang="en-QA" smtClean="0"/>
              <a:t>18</a:t>
            </a:fld>
            <a:endParaRPr lang="en-QA"/>
          </a:p>
        </p:txBody>
      </p:sp>
    </p:spTree>
    <p:extLst>
      <p:ext uri="{BB962C8B-B14F-4D97-AF65-F5344CB8AC3E}">
        <p14:creationId xmlns:p14="http://schemas.microsoft.com/office/powerpoint/2010/main" val="227941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two major classes of </a:t>
            </a:r>
            <a:r>
              <a:rPr lang="en-US" dirty="0" err="1"/>
              <a:t>algs</a:t>
            </a:r>
            <a:r>
              <a:rPr lang="en-US" dirty="0"/>
              <a:t> have been proposed: SQL and SAC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SQL[x] implicitly estimates the entropy. For this it learns the value function in addition to the Q-values and enforces consistency between the two quantities, then it uses SVGD to sample from the Q-values. SQL is actually hard to train and scales poorly in practice due to the additional complexity.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second class of techniques is Soft Actor critic follow a variational inference procedure to approximate the EBM. We said earlier that the variational </a:t>
            </a:r>
            <a:r>
              <a:rPr lang="en-US" dirty="0" err="1"/>
              <a:t>distr</a:t>
            </a:r>
            <a:r>
              <a:rPr lang="en-US" dirty="0"/>
              <a:t> should be both expressive, easy to sample from and  have a tractable entropy estimate. SAC approximates the EBM via a Gaussian which is obviously not expressive it can only capture unimodal </a:t>
            </a:r>
            <a:r>
              <a:rPr lang="en-US" dirty="0" err="1"/>
              <a:t>distr</a:t>
            </a:r>
            <a:r>
              <a:rPr lang="en-US" dirty="0"/>
              <a:t> but it has a tractable entropy estimate which allows learning Q values to maximize this objective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[x]</a:t>
            </a:r>
          </a:p>
          <a:p>
            <a:endParaRPr lang="en-QA" dirty="0"/>
          </a:p>
        </p:txBody>
      </p:sp>
      <p:sp>
        <p:nvSpPr>
          <p:cNvPr id="4" name="Slide Number Placeholder 3"/>
          <p:cNvSpPr>
            <a:spLocks noGrp="1"/>
          </p:cNvSpPr>
          <p:nvPr>
            <p:ph type="sldNum" sz="quarter" idx="5"/>
          </p:nvPr>
        </p:nvSpPr>
        <p:spPr/>
        <p:txBody>
          <a:bodyPr/>
          <a:lstStyle/>
          <a:p>
            <a:fld id="{7B5D9E61-8DF9-5646-BF3F-6702717E2427}" type="slidenum">
              <a:rPr lang="en-QA" smtClean="0"/>
              <a:t>19</a:t>
            </a:fld>
            <a:endParaRPr lang="en-QA"/>
          </a:p>
        </p:txBody>
      </p:sp>
    </p:spTree>
    <p:extLst>
      <p:ext uri="{BB962C8B-B14F-4D97-AF65-F5344CB8AC3E}">
        <p14:creationId xmlns:p14="http://schemas.microsoft.com/office/powerpoint/2010/main" val="3844402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r>
              <a:rPr lang="en-QA" dirty="0"/>
              <a:t>ariational inferenct. I will present the paper from this prespective. I will first abstract out the method then I will tell you how we used it to obtain a btter solution to the Max entropy RL problem.</a:t>
            </a:r>
          </a:p>
          <a:p>
            <a:endParaRPr lang="en-QA" dirty="0"/>
          </a:p>
          <a:p>
            <a:r>
              <a:rPr lang="en-QA" dirty="0"/>
              <a:t>What’s variational inference and why do we need it?</a:t>
            </a:r>
          </a:p>
        </p:txBody>
      </p:sp>
      <p:sp>
        <p:nvSpPr>
          <p:cNvPr id="4" name="Slide Number Placeholder 3"/>
          <p:cNvSpPr>
            <a:spLocks noGrp="1"/>
          </p:cNvSpPr>
          <p:nvPr>
            <p:ph type="sldNum" sz="quarter" idx="5"/>
          </p:nvPr>
        </p:nvSpPr>
        <p:spPr/>
        <p:txBody>
          <a:bodyPr/>
          <a:lstStyle/>
          <a:p>
            <a:fld id="{7B5D9E61-8DF9-5646-BF3F-6702717E2427}" type="slidenum">
              <a:rPr lang="en-QA" smtClean="0"/>
              <a:t>2</a:t>
            </a:fld>
            <a:endParaRPr lang="en-QA"/>
          </a:p>
        </p:txBody>
      </p:sp>
    </p:spTree>
    <p:extLst>
      <p:ext uri="{BB962C8B-B14F-4D97-AF65-F5344CB8AC3E}">
        <p14:creationId xmlns:p14="http://schemas.microsoft.com/office/powerpoint/2010/main" val="3226666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In this conrtext, we propose S2AC which is an actor critic alg like SAC but models thepolicy as an SVGD sampler for which as we showed earlier we can compute a closed form expression of the entropy and is expressive enough.</a:t>
            </a:r>
          </a:p>
          <a:p>
            <a:endParaRPr lang="en-QA" dirty="0"/>
          </a:p>
          <a:p>
            <a:r>
              <a:rPr lang="en-QA" dirty="0"/>
              <a:t>The critic[x] is trained to learn the bellman loss as classically. We have this regression loss where we are trying to fit the Q value Q(s,t) to the expected future reward and entropy, starting from state s_t if we were to take action a_t.</a:t>
            </a:r>
          </a:p>
          <a:p>
            <a:endParaRPr lang="en-QA" dirty="0"/>
          </a:p>
          <a:p>
            <a:r>
              <a:rPr lang="en-QA" dirty="0"/>
              <a:t>The actor[x] loss is a variational inference objective were we want to learn the parameters of the SVGD distribution to minimize its KLD divergence to t</a:t>
            </a:r>
            <a:r>
              <a:rPr lang="en-US" dirty="0"/>
              <a:t>he</a:t>
            </a:r>
            <a:r>
              <a:rPr lang="en-QA" dirty="0"/>
              <a:t> optimal solution which is the EBM over the Q values.</a:t>
            </a:r>
          </a:p>
          <a:p>
            <a:endParaRPr lang="en-QA" dirty="0"/>
          </a:p>
          <a:p>
            <a:r>
              <a:rPr lang="en-QA" dirty="0"/>
              <a:t>I am talking about the paramers of t</a:t>
            </a:r>
            <a:r>
              <a:rPr lang="en-US" dirty="0"/>
              <a:t>he</a:t>
            </a:r>
            <a:r>
              <a:rPr lang="en-QA" dirty="0"/>
              <a:t> SVGD distr but I still didn’t tell you what we are parametrizing </a:t>
            </a:r>
          </a:p>
        </p:txBody>
      </p:sp>
      <p:sp>
        <p:nvSpPr>
          <p:cNvPr id="4" name="Slide Number Placeholder 3"/>
          <p:cNvSpPr>
            <a:spLocks noGrp="1"/>
          </p:cNvSpPr>
          <p:nvPr>
            <p:ph type="sldNum" sz="quarter" idx="5"/>
          </p:nvPr>
        </p:nvSpPr>
        <p:spPr/>
        <p:txBody>
          <a:bodyPr/>
          <a:lstStyle/>
          <a:p>
            <a:fld id="{7B5D9E61-8DF9-5646-BF3F-6702717E2427}" type="slidenum">
              <a:rPr lang="en-QA" smtClean="0"/>
              <a:t>20</a:t>
            </a:fld>
            <a:endParaRPr lang="en-QA"/>
          </a:p>
        </p:txBody>
      </p:sp>
    </p:spTree>
    <p:extLst>
      <p:ext uri="{BB962C8B-B14F-4D97-AF65-F5344CB8AC3E}">
        <p14:creationId xmlns:p14="http://schemas.microsoft.com/office/powerpoint/2010/main" val="3644471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QA" dirty="0"/>
              <a:t>e are basically parametrizing t</a:t>
            </a:r>
            <a:r>
              <a:rPr lang="en-US" dirty="0"/>
              <a:t>he</a:t>
            </a:r>
            <a:r>
              <a:rPr lang="en-QA" dirty="0"/>
              <a:t> initial distribution of SVGD. We model it as a Gaussian and we learn its paramters end to end. </a:t>
            </a:r>
          </a:p>
          <a:p>
            <a:endParaRPr lang="en-QA" dirty="0"/>
          </a:p>
          <a:p>
            <a:r>
              <a:rPr lang="en-QA" dirty="0"/>
              <a:t>This turned out to be essential for scaling our approach to high dimensional RL benchmarks. Basically, [x]if we were to randomly initialize the particles they might be arbitrarly far away from the high density region of the target distribution which would [x]require a large number of steps and might not lead to covering all the modes.</a:t>
            </a:r>
          </a:p>
          <a:p>
            <a:endParaRPr lang="en-QA" dirty="0"/>
          </a:p>
          <a:p>
            <a:r>
              <a:rPr lang="en-QA" dirty="0"/>
              <a:t>If we learn the initial distr end to the idea is to get it to contour the area of interest st we only need [x]few svgd steps to get to the high density region and we are more likely to converge to the modes.</a:t>
            </a:r>
          </a:p>
          <a:p>
            <a:endParaRPr lang="en-QA" dirty="0"/>
          </a:p>
          <a:p>
            <a:r>
              <a:rPr lang="en-QA" dirty="0"/>
              <a:t>[x]</a:t>
            </a:r>
          </a:p>
        </p:txBody>
      </p:sp>
      <p:sp>
        <p:nvSpPr>
          <p:cNvPr id="4" name="Slide Number Placeholder 3"/>
          <p:cNvSpPr>
            <a:spLocks noGrp="1"/>
          </p:cNvSpPr>
          <p:nvPr>
            <p:ph type="sldNum" sz="quarter" idx="5"/>
          </p:nvPr>
        </p:nvSpPr>
        <p:spPr/>
        <p:txBody>
          <a:bodyPr/>
          <a:lstStyle/>
          <a:p>
            <a:fld id="{7B5D9E61-8DF9-5646-BF3F-6702717E2427}" type="slidenum">
              <a:rPr lang="en-QA" smtClean="0"/>
              <a:t>21</a:t>
            </a:fld>
            <a:endParaRPr lang="en-QA"/>
          </a:p>
        </p:txBody>
      </p:sp>
    </p:spTree>
    <p:extLst>
      <p:ext uri="{BB962C8B-B14F-4D97-AF65-F5344CB8AC3E}">
        <p14:creationId xmlns:p14="http://schemas.microsoft.com/office/powerpoint/2010/main" val="332313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Let me show you some results.</a:t>
            </a:r>
          </a:p>
          <a:p>
            <a:endParaRPr lang="en-QA" dirty="0"/>
          </a:p>
          <a:p>
            <a:r>
              <a:rPr lang="en-QA" dirty="0"/>
              <a:t>to test our formula, we tried to approximate the entropy of a Gaussian. We sample 200 particles from some initial distr in th</a:t>
            </a:r>
            <a:r>
              <a:rPr lang="en-US" dirty="0"/>
              <a:t>is</a:t>
            </a:r>
            <a:r>
              <a:rPr lang="en-QA" dirty="0"/>
              <a:t> case it’s a Gaussian with a larget variance and run 200 svgd step using SVGD, DLD, SGLD and HMC. The obtained values for t</a:t>
            </a:r>
            <a:r>
              <a:rPr lang="en-US" dirty="0"/>
              <a:t>he</a:t>
            </a:r>
            <a:r>
              <a:rPr lang="en-QA" dirty="0"/>
              <a:t> entropy are under the plots.</a:t>
            </a:r>
          </a:p>
          <a:p>
            <a:endParaRPr lang="en-QA" dirty="0"/>
          </a:p>
          <a:p>
            <a:r>
              <a:rPr lang="en-QA" dirty="0"/>
              <a:t>As you can see, only with SVGD, we recover an entropy estimate which is close enough to the GT one.</a:t>
            </a:r>
          </a:p>
        </p:txBody>
      </p:sp>
      <p:sp>
        <p:nvSpPr>
          <p:cNvPr id="4" name="Slide Number Placeholder 3"/>
          <p:cNvSpPr>
            <a:spLocks noGrp="1"/>
          </p:cNvSpPr>
          <p:nvPr>
            <p:ph type="sldNum" sz="quarter" idx="5"/>
          </p:nvPr>
        </p:nvSpPr>
        <p:spPr/>
        <p:txBody>
          <a:bodyPr/>
          <a:lstStyle/>
          <a:p>
            <a:fld id="{7B5D9E61-8DF9-5646-BF3F-6702717E2427}" type="slidenum">
              <a:rPr lang="en-QA" smtClean="0"/>
              <a:t>22</a:t>
            </a:fld>
            <a:endParaRPr lang="en-QA"/>
          </a:p>
        </p:txBody>
      </p:sp>
    </p:spTree>
    <p:extLst>
      <p:ext uri="{BB962C8B-B14F-4D97-AF65-F5344CB8AC3E}">
        <p14:creationId xmlns:p14="http://schemas.microsoft.com/office/powerpoint/2010/main" val="355234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The catch here is that there is kernel variance range for which this is the case, If we choose  sigma to be too large or too small we don’t recover the entropy. In this graph I am visualizing the entropy on the y axis for different kernel vaiances ranging from 0.1 to \sigma. The markers corresponf to different number of particles. As you can see for sigma values around 5, we can get good estimates for a small number of particles</a:t>
            </a:r>
          </a:p>
        </p:txBody>
      </p:sp>
      <p:sp>
        <p:nvSpPr>
          <p:cNvPr id="4" name="Slide Number Placeholder 3"/>
          <p:cNvSpPr>
            <a:spLocks noGrp="1"/>
          </p:cNvSpPr>
          <p:nvPr>
            <p:ph type="sldNum" sz="quarter" idx="5"/>
          </p:nvPr>
        </p:nvSpPr>
        <p:spPr/>
        <p:txBody>
          <a:bodyPr/>
          <a:lstStyle/>
          <a:p>
            <a:fld id="{7B5D9E61-8DF9-5646-BF3F-6702717E2427}" type="slidenum">
              <a:rPr lang="en-QA" smtClean="0"/>
              <a:t>23</a:t>
            </a:fld>
            <a:endParaRPr lang="en-QA"/>
          </a:p>
        </p:txBody>
      </p:sp>
    </p:spTree>
    <p:extLst>
      <p:ext uri="{BB962C8B-B14F-4D97-AF65-F5344CB8AC3E}">
        <p14:creationId xmlns:p14="http://schemas.microsoft.com/office/powerpoint/2010/main" val="357760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In order to verify if we were truely able to learn a better solution to the max entr RL objective, as in if we are truly able to learn a plicy to maximize the expected future reward and entropy, we constructed this multigoal env, where an agent placed in the center is trying to reach on of the three goals. The reward is the distance to the goal and is depictted by these topology lines.</a:t>
            </a:r>
          </a:p>
          <a:p>
            <a:endParaRPr lang="en-QA" dirty="0"/>
          </a:p>
          <a:p>
            <a:endParaRPr lang="en-QA" dirty="0"/>
          </a:p>
          <a:p>
            <a:r>
              <a:rPr lang="en-QA" dirty="0"/>
              <a:t>We intentianally place one goal on the right side and two goals to the left to make the entropy of the policy higher to the left.</a:t>
            </a:r>
          </a:p>
          <a:p>
            <a:endParaRPr lang="en-QA" dirty="0"/>
          </a:p>
          <a:p>
            <a:r>
              <a:rPr lang="en-QA" dirty="0"/>
              <a:t> If we were just maximizing the expected future reward as classically, this path [x] or this one to goal 2[x] or 3 [x] would be equally likely.</a:t>
            </a:r>
          </a:p>
        </p:txBody>
      </p:sp>
      <p:sp>
        <p:nvSpPr>
          <p:cNvPr id="4" name="Slide Number Placeholder 3"/>
          <p:cNvSpPr>
            <a:spLocks noGrp="1"/>
          </p:cNvSpPr>
          <p:nvPr>
            <p:ph type="sldNum" sz="quarter" idx="5"/>
          </p:nvPr>
        </p:nvSpPr>
        <p:spPr/>
        <p:txBody>
          <a:bodyPr/>
          <a:lstStyle/>
          <a:p>
            <a:fld id="{7B5D9E61-8DF9-5646-BF3F-6702717E2427}" type="slidenum">
              <a:rPr lang="en-QA" smtClean="0"/>
              <a:t>24</a:t>
            </a:fld>
            <a:endParaRPr lang="en-QA"/>
          </a:p>
        </p:txBody>
      </p:sp>
    </p:spTree>
    <p:extLst>
      <p:ext uri="{BB962C8B-B14F-4D97-AF65-F5344CB8AC3E}">
        <p14:creationId xmlns:p14="http://schemas.microsoft.com/office/powerpoint/2010/main" val="372708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However if we are also jointly maximizing the entropy, the optimal path would be either sth or this, since, as we said the distribution of the policy has two modes or one large mode to the left side and hence a higher entropy.</a:t>
            </a:r>
          </a:p>
          <a:p>
            <a:endParaRPr lang="en-QA" dirty="0"/>
          </a:p>
          <a:p>
            <a:r>
              <a:rPr lang="en-QA" dirty="0"/>
              <a:t>Here is the distribution of the policy at state s1 to the left and the one for state s_2 to the right. The blue dots are particles obtained from sampling using SVGD. </a:t>
            </a:r>
          </a:p>
        </p:txBody>
      </p:sp>
      <p:sp>
        <p:nvSpPr>
          <p:cNvPr id="4" name="Slide Number Placeholder 3"/>
          <p:cNvSpPr>
            <a:spLocks noGrp="1"/>
          </p:cNvSpPr>
          <p:nvPr>
            <p:ph type="sldNum" sz="quarter" idx="5"/>
          </p:nvPr>
        </p:nvSpPr>
        <p:spPr/>
        <p:txBody>
          <a:bodyPr/>
          <a:lstStyle/>
          <a:p>
            <a:fld id="{7B5D9E61-8DF9-5646-BF3F-6702717E2427}" type="slidenum">
              <a:rPr lang="en-QA" smtClean="0"/>
              <a:t>25</a:t>
            </a:fld>
            <a:endParaRPr lang="en-QA"/>
          </a:p>
        </p:txBody>
      </p:sp>
    </p:spTree>
    <p:extLst>
      <p:ext uri="{BB962C8B-B14F-4D97-AF65-F5344CB8AC3E}">
        <p14:creationId xmlns:p14="http://schemas.microsoft.com/office/powerpoint/2010/main" val="78665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Here are the results.</a:t>
            </a:r>
          </a:p>
          <a:p>
            <a:endParaRPr lang="en-QA" dirty="0"/>
          </a:p>
          <a:p>
            <a:r>
              <a:rPr lang="en-QA" dirty="0"/>
              <a:t>Rows correspong to different baselines and the column correspond to the alpha values. </a:t>
            </a:r>
            <a:r>
              <a:rPr lang="en-US" dirty="0"/>
              <a:t>A</a:t>
            </a:r>
            <a:r>
              <a:rPr lang="en-QA" dirty="0"/>
              <a:t>lpha is the weight infront the entropy. Larger alpha means more emphasis on maximizing t</a:t>
            </a:r>
            <a:r>
              <a:rPr lang="en-US" dirty="0"/>
              <a:t>he</a:t>
            </a:r>
            <a:r>
              <a:rPr lang="en-QA" dirty="0"/>
              <a:t> entropy.</a:t>
            </a:r>
          </a:p>
          <a:p>
            <a:endParaRPr lang="en-QA" dirty="0"/>
          </a:p>
          <a:p>
            <a:r>
              <a:rPr lang="en-QA" dirty="0"/>
              <a:t>As baselines we have SQL, SAC, our S2AC with a non parametrized init distr and S2AC with a aparametrized init distr</a:t>
            </a:r>
          </a:p>
          <a:p>
            <a:endParaRPr lang="en-QA" dirty="0"/>
          </a:p>
          <a:p>
            <a:r>
              <a:rPr lang="en-QA" dirty="0"/>
              <a:t>The blue lines correspond to 20 trajectories sampled from the learned learned policy. </a:t>
            </a:r>
          </a:p>
          <a:p>
            <a:endParaRPr lang="en-QA" dirty="0"/>
          </a:p>
          <a:p>
            <a:r>
              <a:rPr lang="en-QA" dirty="0"/>
              <a:t>[x] SQL was able to learn multimodal policies but it didn’t learn to maximize the entropy. SAC learns a unimodel policy when alpha is small. When increasing alpha, the lerned policy which is a Gaussian has a large variance which leads to this messy trajectories. We lose precisness if you want. B</a:t>
            </a:r>
            <a:r>
              <a:rPr lang="en-US" dirty="0"/>
              <a:t>o</a:t>
            </a:r>
            <a:r>
              <a:rPr lang="en-QA" dirty="0"/>
              <a:t>th S2AC version learn  [x]multimodal policies and the distribution becomes [x]biased to the left side when increasing alpha. [x]Hence, we concluded that S2AC learns a better solution to t</a:t>
            </a:r>
            <a:r>
              <a:rPr lang="en-US" dirty="0"/>
              <a:t>he</a:t>
            </a:r>
            <a:r>
              <a:rPr lang="en-QA" dirty="0"/>
              <a:t> max entr RL objective in this env.</a:t>
            </a:r>
          </a:p>
        </p:txBody>
      </p:sp>
      <p:sp>
        <p:nvSpPr>
          <p:cNvPr id="4" name="Slide Number Placeholder 3"/>
          <p:cNvSpPr>
            <a:spLocks noGrp="1"/>
          </p:cNvSpPr>
          <p:nvPr>
            <p:ph type="sldNum" sz="quarter" idx="5"/>
          </p:nvPr>
        </p:nvSpPr>
        <p:spPr/>
        <p:txBody>
          <a:bodyPr/>
          <a:lstStyle/>
          <a:p>
            <a:fld id="{7B5D9E61-8DF9-5646-BF3F-6702717E2427}" type="slidenum">
              <a:rPr lang="en-QA" smtClean="0"/>
              <a:t>26</a:t>
            </a:fld>
            <a:endParaRPr lang="en-QA"/>
          </a:p>
        </p:txBody>
      </p:sp>
    </p:spTree>
    <p:extLst>
      <p:ext uri="{BB962C8B-B14F-4D97-AF65-F5344CB8AC3E}">
        <p14:creationId xmlns:p14="http://schemas.microsoft.com/office/powerpoint/2010/main" val="3987052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Here are some robustness results. We placed an obstacle along the path to Goal 2. Again we sample 20 trajectories from the policies of the baselines. We color trajectories that never hit the obstacle in blue, the ones that hit the obstacle but manage to escape it in green and the one that hits the obstacle but fail to reach the goal after that in red. As you can see as we increase alpha s2ac is able to escape the obstacle more frequently.</a:t>
            </a:r>
          </a:p>
          <a:p>
            <a:endParaRPr lang="en-QA" dirty="0"/>
          </a:p>
          <a:p>
            <a:r>
              <a:rPr lang="en-QA" dirty="0"/>
              <a:t>S2AC achieves robustness without trading off accuracy and efficiency</a:t>
            </a:r>
          </a:p>
        </p:txBody>
      </p:sp>
      <p:sp>
        <p:nvSpPr>
          <p:cNvPr id="4" name="Slide Number Placeholder 3"/>
          <p:cNvSpPr>
            <a:spLocks noGrp="1"/>
          </p:cNvSpPr>
          <p:nvPr>
            <p:ph type="sldNum" sz="quarter" idx="5"/>
          </p:nvPr>
        </p:nvSpPr>
        <p:spPr/>
        <p:txBody>
          <a:bodyPr/>
          <a:lstStyle/>
          <a:p>
            <a:fld id="{7B5D9E61-8DF9-5646-BF3F-6702717E2427}" type="slidenum">
              <a:rPr lang="en-QA" smtClean="0"/>
              <a:t>27</a:t>
            </a:fld>
            <a:endParaRPr lang="en-QA"/>
          </a:p>
        </p:txBody>
      </p:sp>
    </p:spTree>
    <p:extLst>
      <p:ext uri="{BB962C8B-B14F-4D97-AF65-F5344CB8AC3E}">
        <p14:creationId xmlns:p14="http://schemas.microsoft.com/office/powerpoint/2010/main" val="217232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Here are our results on the mujoco env. We run on 5 bencmarks. The benchmarks are ordered from left to right based on the dimensionality of the action space. As baselines w use PPO, DDPG, SAC and SAC NF which uses normalizing flows as a polich and SQL. We have three versions of our alg, the one without the paramatrization of the initial distr, the one with the parametrization and a thirs version where we train an amortized network to mimic the SVGD dynamics at testime. Basically, during training we have to have the unrolled policy as we need to compute the entropy. During testing we don’t need the entropy so we can just use a deepnet to mimc the SVGD dynamics.</a:t>
            </a:r>
          </a:p>
          <a:p>
            <a:endParaRPr lang="en-QA" dirty="0"/>
          </a:p>
          <a:p>
            <a:r>
              <a:rPr lang="en-QA" dirty="0"/>
              <a:t>Note that for the results for the unrolled version with the learnt initial duistr are obtained from running svgd only for 3 steps</a:t>
            </a:r>
          </a:p>
          <a:p>
            <a:endParaRPr lang="en-QA" dirty="0"/>
          </a:p>
          <a:p>
            <a:endParaRPr lang="en-QA" dirty="0"/>
          </a:p>
        </p:txBody>
      </p:sp>
      <p:sp>
        <p:nvSpPr>
          <p:cNvPr id="4" name="Slide Number Placeholder 3"/>
          <p:cNvSpPr>
            <a:spLocks noGrp="1"/>
          </p:cNvSpPr>
          <p:nvPr>
            <p:ph type="sldNum" sz="quarter" idx="5"/>
          </p:nvPr>
        </p:nvSpPr>
        <p:spPr/>
        <p:txBody>
          <a:bodyPr/>
          <a:lstStyle/>
          <a:p>
            <a:fld id="{7B5D9E61-8DF9-5646-BF3F-6702717E2427}" type="slidenum">
              <a:rPr lang="en-QA" smtClean="0"/>
              <a:t>28</a:t>
            </a:fld>
            <a:endParaRPr lang="en-QA"/>
          </a:p>
        </p:txBody>
      </p:sp>
    </p:spTree>
    <p:extLst>
      <p:ext uri="{BB962C8B-B14F-4D97-AF65-F5344CB8AC3E}">
        <p14:creationId xmlns:p14="http://schemas.microsoft.com/office/powerpoint/2010/main" val="1637604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QA" dirty="0"/>
              <a:t>Here we show that run-time wise, for the amortized version we are on paar with SAC and SQL </a:t>
            </a:r>
          </a:p>
        </p:txBody>
      </p:sp>
      <p:sp>
        <p:nvSpPr>
          <p:cNvPr id="4" name="Slide Number Placeholder 3"/>
          <p:cNvSpPr>
            <a:spLocks noGrp="1"/>
          </p:cNvSpPr>
          <p:nvPr>
            <p:ph type="sldNum" sz="quarter" idx="5"/>
          </p:nvPr>
        </p:nvSpPr>
        <p:spPr/>
        <p:txBody>
          <a:bodyPr/>
          <a:lstStyle/>
          <a:p>
            <a:fld id="{7B5D9E61-8DF9-5646-BF3F-6702717E2427}" type="slidenum">
              <a:rPr lang="en-QA" smtClean="0"/>
              <a:t>29</a:t>
            </a:fld>
            <a:endParaRPr lang="en-QA"/>
          </a:p>
        </p:txBody>
      </p:sp>
    </p:spTree>
    <p:extLst>
      <p:ext uri="{BB962C8B-B14F-4D97-AF65-F5344CB8AC3E}">
        <p14:creationId xmlns:p14="http://schemas.microsoft.com/office/powerpoint/2010/main" val="6429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ACDD-FB83-E0DE-BCBE-C69F4EB15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C3FEE-AD53-5AB0-1152-D2D8576D3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5475A-A746-D8AC-CF5B-671F038589E5}"/>
              </a:ext>
            </a:extLst>
          </p:cNvPr>
          <p:cNvSpPr>
            <a:spLocks noGrp="1"/>
          </p:cNvSpPr>
          <p:nvPr>
            <p:ph type="body" idx="1"/>
          </p:nvPr>
        </p:nvSpPr>
        <p:spPr/>
        <p:txBody>
          <a:bodyPr/>
          <a:lstStyle/>
          <a:p>
            <a:r>
              <a:rPr lang="en-QA" dirty="0"/>
              <a:t>In many machine learning problems, we are interested in learning or sampling from a high-dimensional complex distribution known up to a normalization constant. [x]</a:t>
            </a:r>
          </a:p>
          <a:p>
            <a:endParaRPr lang="en-QA" dirty="0"/>
          </a:p>
          <a:p>
            <a:r>
              <a:rPr lang="en-QA" dirty="0"/>
              <a:t>This normalization constant is  called the partition function and is, in the general case,[x] untractable to compute as it envolves integrating over an infinit number of configurations.</a:t>
            </a:r>
          </a:p>
          <a:p>
            <a:endParaRPr lang="en-QA" dirty="0"/>
          </a:p>
          <a:p>
            <a:r>
              <a:rPr lang="en-QA" dirty="0"/>
              <a:t>which makes computing the density is untractable as well.</a:t>
            </a:r>
          </a:p>
        </p:txBody>
      </p:sp>
      <p:sp>
        <p:nvSpPr>
          <p:cNvPr id="4" name="Slide Number Placeholder 3">
            <a:extLst>
              <a:ext uri="{FF2B5EF4-FFF2-40B4-BE49-F238E27FC236}">
                <a16:creationId xmlns:a16="http://schemas.microsoft.com/office/drawing/2014/main" id="{6816BA41-7622-31B9-4F21-9867CEB31683}"/>
              </a:ext>
            </a:extLst>
          </p:cNvPr>
          <p:cNvSpPr>
            <a:spLocks noGrp="1"/>
          </p:cNvSpPr>
          <p:nvPr>
            <p:ph type="sldNum" sz="quarter" idx="5"/>
          </p:nvPr>
        </p:nvSpPr>
        <p:spPr/>
        <p:txBody>
          <a:bodyPr/>
          <a:lstStyle/>
          <a:p>
            <a:fld id="{7B5D9E61-8DF9-5646-BF3F-6702717E2427}" type="slidenum">
              <a:rPr lang="en-QA" smtClean="0"/>
              <a:t>3</a:t>
            </a:fld>
            <a:endParaRPr lang="en-QA"/>
          </a:p>
        </p:txBody>
      </p:sp>
    </p:spTree>
    <p:extLst>
      <p:ext uri="{BB962C8B-B14F-4D97-AF65-F5344CB8AC3E}">
        <p14:creationId xmlns:p14="http://schemas.microsoft.com/office/powerpoint/2010/main" val="378073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06C4-160C-D8AD-E798-30D08976E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07271-9A85-0C63-3C33-AEDC9A38D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39A0D-5E93-A7ED-DF9D-060340CB7B6F}"/>
              </a:ext>
            </a:extLst>
          </p:cNvPr>
          <p:cNvSpPr>
            <a:spLocks noGrp="1"/>
          </p:cNvSpPr>
          <p:nvPr>
            <p:ph type="body" idx="1"/>
          </p:nvPr>
        </p:nvSpPr>
        <p:spPr/>
        <p:txBody>
          <a:bodyPr/>
          <a:lstStyle/>
          <a:p>
            <a:r>
              <a:rPr lang="en-QA" dirty="0"/>
              <a:t>We can encounter this problem in [x] Bayesian inference where given a dataset D, evaluating t</a:t>
            </a:r>
            <a:r>
              <a:rPr lang="en-US" dirty="0"/>
              <a:t>he</a:t>
            </a:r>
            <a:r>
              <a:rPr lang="en-QA" dirty="0"/>
              <a:t> posterior over the parameters theta, requires computing the integral over the different \theta configurations. For instance, In Bayesian inverse RL, we are interested in evaluating the distribution of rewards that could explain a set of  demonstrations. In variational autoencoders, we want to compute the posterior over the latent variables generated by the encoder.  </a:t>
            </a:r>
          </a:p>
          <a:p>
            <a:endParaRPr lang="en-QA" dirty="0"/>
          </a:p>
          <a:p>
            <a:r>
              <a:rPr lang="en-QA" dirty="0"/>
              <a:t>Another example where [x] we enconter densities of this form is Energy Based models. Where we assume oracle access to some energy function which takes real values and characterizes configurations of x that are likely under p(x). For example in Max-Entropy RL, the policy is modeled as an EBM and the energy is equal to the negative of the Q values. In DPO, a popular alg for Large Language models alignment, the energy incorporates the reward associated with a prompt/answer pair and the SFT (supervised finetuning) policy.   </a:t>
            </a:r>
          </a:p>
          <a:p>
            <a:endParaRPr lang="en-QA" dirty="0"/>
          </a:p>
          <a:p>
            <a:endParaRPr lang="en-QA" dirty="0"/>
          </a:p>
        </p:txBody>
      </p:sp>
      <p:sp>
        <p:nvSpPr>
          <p:cNvPr id="4" name="Slide Number Placeholder 3">
            <a:extLst>
              <a:ext uri="{FF2B5EF4-FFF2-40B4-BE49-F238E27FC236}">
                <a16:creationId xmlns:a16="http://schemas.microsoft.com/office/drawing/2014/main" id="{6FDE4CC7-ADE5-7D0B-E7B5-E461A07A09A9}"/>
              </a:ext>
            </a:extLst>
          </p:cNvPr>
          <p:cNvSpPr>
            <a:spLocks noGrp="1"/>
          </p:cNvSpPr>
          <p:nvPr>
            <p:ph type="sldNum" sz="quarter" idx="5"/>
          </p:nvPr>
        </p:nvSpPr>
        <p:spPr/>
        <p:txBody>
          <a:bodyPr/>
          <a:lstStyle/>
          <a:p>
            <a:fld id="{7B5D9E61-8DF9-5646-BF3F-6702717E2427}" type="slidenum">
              <a:rPr lang="en-QA" smtClean="0"/>
              <a:t>4</a:t>
            </a:fld>
            <a:endParaRPr lang="en-QA"/>
          </a:p>
        </p:txBody>
      </p:sp>
    </p:spTree>
    <p:extLst>
      <p:ext uri="{BB962C8B-B14F-4D97-AF65-F5344CB8AC3E}">
        <p14:creationId xmlns:p14="http://schemas.microsoft.com/office/powerpoint/2010/main" val="2540084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861D9-E207-D5A3-63F5-7DC0D5388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C6DE9-BC00-14F8-99D7-7E9F91EED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C84B3-5C93-6DC8-77EC-919901010E7C}"/>
              </a:ext>
            </a:extLst>
          </p:cNvPr>
          <p:cNvSpPr>
            <a:spLocks noGrp="1"/>
          </p:cNvSpPr>
          <p:nvPr>
            <p:ph type="body" idx="1"/>
          </p:nvPr>
        </p:nvSpPr>
        <p:spPr/>
        <p:txBody>
          <a:bodyPr/>
          <a:lstStyle/>
          <a:p>
            <a:r>
              <a:rPr lang="en-US" dirty="0"/>
              <a:t>Different approximate inference techniques have been developed to sample from or evaluate such distributions. </a:t>
            </a:r>
          </a:p>
          <a:p>
            <a:endParaRPr lang="en-US" dirty="0"/>
          </a:p>
          <a:p>
            <a:r>
              <a:rPr lang="en-US" dirty="0"/>
              <a:t>The most popular categories are : (1) parametrized variational inference, (2) Markov Chain Monte Carlo and (3) Particle Based Variational inference. I will briefly go over the main idea behind each of these techniques. Let’s start with parametrized VI [x]</a:t>
            </a:r>
          </a:p>
          <a:p>
            <a:endParaRPr lang="en-US" dirty="0"/>
          </a:p>
          <a:p>
            <a:endParaRPr lang="en-US" dirty="0"/>
          </a:p>
          <a:p>
            <a:endParaRPr lang="en-US" dirty="0"/>
          </a:p>
          <a:p>
            <a:r>
              <a:rPr lang="en-US" dirty="0"/>
              <a:t>.</a:t>
            </a:r>
            <a:endParaRPr lang="en-QA" dirty="0"/>
          </a:p>
        </p:txBody>
      </p:sp>
      <p:sp>
        <p:nvSpPr>
          <p:cNvPr id="4" name="Slide Number Placeholder 3">
            <a:extLst>
              <a:ext uri="{FF2B5EF4-FFF2-40B4-BE49-F238E27FC236}">
                <a16:creationId xmlns:a16="http://schemas.microsoft.com/office/drawing/2014/main" id="{647A1D37-A72F-9130-AD43-D2BC3B81F4F8}"/>
              </a:ext>
            </a:extLst>
          </p:cNvPr>
          <p:cNvSpPr>
            <a:spLocks noGrp="1"/>
          </p:cNvSpPr>
          <p:nvPr>
            <p:ph type="sldNum" sz="quarter" idx="5"/>
          </p:nvPr>
        </p:nvSpPr>
        <p:spPr/>
        <p:txBody>
          <a:bodyPr/>
          <a:lstStyle/>
          <a:p>
            <a:fld id="{7B5D9E61-8DF9-5646-BF3F-6702717E2427}" type="slidenum">
              <a:rPr lang="en-QA" smtClean="0"/>
              <a:t>5</a:t>
            </a:fld>
            <a:endParaRPr lang="en-QA"/>
          </a:p>
        </p:txBody>
      </p:sp>
    </p:spTree>
    <p:extLst>
      <p:ext uri="{BB962C8B-B14F-4D97-AF65-F5344CB8AC3E}">
        <p14:creationId xmlns:p14="http://schemas.microsoft.com/office/powerpoint/2010/main" val="405816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CF5C9-55EA-5B66-2D56-67C88C938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F5BAF-7FB0-F8B0-F7AC-5F6E95ADDF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618F4-E610-F2F0-E19D-EAC4DC8EFE3D}"/>
              </a:ext>
            </a:extLst>
          </p:cNvPr>
          <p:cNvSpPr>
            <a:spLocks noGrp="1"/>
          </p:cNvSpPr>
          <p:nvPr>
            <p:ph type="body" idx="1"/>
          </p:nvPr>
        </p:nvSpPr>
        <p:spPr/>
        <p:txBody>
          <a:bodyPr/>
          <a:lstStyle/>
          <a:p>
            <a:r>
              <a:rPr lang="en-US" dirty="0"/>
              <a:t>In parametrized variational inference, the main idea is to approximate p by another distribution q that [x] has a tractable closed form expression of the density, is easy to sample from and is expressive enough to capture the intricacies of p. This is achieved by first selecting a class of distributions (capital Q), for instances, [x]Gaussians or Normalizing flows and then finding q that minimizes the KL divergence. </a:t>
            </a:r>
          </a:p>
          <a:p>
            <a:endParaRPr lang="en-US" dirty="0"/>
          </a:p>
          <a:p>
            <a:r>
              <a:rPr lang="en-US" dirty="0"/>
              <a:t>For instance, in this example, p in orange, is a Gaussian Mixture Model with 4 </a:t>
            </a:r>
            <a:r>
              <a:rPr lang="en-US" dirty="0" err="1"/>
              <a:t>componenets</a:t>
            </a:r>
            <a:r>
              <a:rPr lang="en-US" dirty="0"/>
              <a:t> and q is a Gaussian. We visualize the q distribution during training. Notice how we converge to a Gaussian that covers all the modes. </a:t>
            </a:r>
          </a:p>
          <a:p>
            <a:endParaRPr lang="en-US" dirty="0"/>
          </a:p>
          <a:p>
            <a:r>
              <a:rPr lang="en-US" dirty="0"/>
              <a:t>Such a distribution is obviously oversimplistic. Besides, parametrized VI has no convergence guarantees even if we go for a family of expressive distributions like normalizing flows.</a:t>
            </a:r>
          </a:p>
          <a:p>
            <a:endParaRPr lang="en-US" dirty="0"/>
          </a:p>
          <a:p>
            <a:endParaRPr lang="en-US" dirty="0"/>
          </a:p>
          <a:p>
            <a:endParaRPr lang="en-US" dirty="0"/>
          </a:p>
          <a:p>
            <a:endParaRPr lang="en-QA" dirty="0"/>
          </a:p>
        </p:txBody>
      </p:sp>
      <p:sp>
        <p:nvSpPr>
          <p:cNvPr id="4" name="Slide Number Placeholder 3">
            <a:extLst>
              <a:ext uri="{FF2B5EF4-FFF2-40B4-BE49-F238E27FC236}">
                <a16:creationId xmlns:a16="http://schemas.microsoft.com/office/drawing/2014/main" id="{F58D4E4F-67FC-70A0-F852-31EB03EE1163}"/>
              </a:ext>
            </a:extLst>
          </p:cNvPr>
          <p:cNvSpPr>
            <a:spLocks noGrp="1"/>
          </p:cNvSpPr>
          <p:nvPr>
            <p:ph type="sldNum" sz="quarter" idx="5"/>
          </p:nvPr>
        </p:nvSpPr>
        <p:spPr/>
        <p:txBody>
          <a:bodyPr/>
          <a:lstStyle/>
          <a:p>
            <a:fld id="{7B5D9E61-8DF9-5646-BF3F-6702717E2427}" type="slidenum">
              <a:rPr lang="en-QA" smtClean="0"/>
              <a:t>6</a:t>
            </a:fld>
            <a:endParaRPr lang="en-QA"/>
          </a:p>
        </p:txBody>
      </p:sp>
    </p:spTree>
    <p:extLst>
      <p:ext uri="{BB962C8B-B14F-4D97-AF65-F5344CB8AC3E}">
        <p14:creationId xmlns:p14="http://schemas.microsoft.com/office/powerpoint/2010/main" val="1515547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861D9-E207-D5A3-63F5-7DC0D5388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C6DE9-BC00-14F8-99D7-7E9F91EED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C84B3-5C93-6DC8-77EC-919901010E7C}"/>
              </a:ext>
            </a:extLst>
          </p:cNvPr>
          <p:cNvSpPr>
            <a:spLocks noGrp="1"/>
          </p:cNvSpPr>
          <p:nvPr>
            <p:ph type="body" idx="1"/>
          </p:nvPr>
        </p:nvSpPr>
        <p:spPr/>
        <p:txBody>
          <a:bodyPr/>
          <a:lstStyle/>
          <a:p>
            <a:r>
              <a:rPr lang="en-US" dirty="0"/>
              <a:t>Another family of approximate inference techniques is the family of MCMC. </a:t>
            </a:r>
          </a:p>
          <a:p>
            <a:endParaRPr lang="en-US" dirty="0"/>
          </a:p>
          <a:p>
            <a:endParaRPr lang="en-US" dirty="0"/>
          </a:p>
        </p:txBody>
      </p:sp>
      <p:sp>
        <p:nvSpPr>
          <p:cNvPr id="4" name="Slide Number Placeholder 3">
            <a:extLst>
              <a:ext uri="{FF2B5EF4-FFF2-40B4-BE49-F238E27FC236}">
                <a16:creationId xmlns:a16="http://schemas.microsoft.com/office/drawing/2014/main" id="{647A1D37-A72F-9130-AD43-D2BC3B81F4F8}"/>
              </a:ext>
            </a:extLst>
          </p:cNvPr>
          <p:cNvSpPr>
            <a:spLocks noGrp="1"/>
          </p:cNvSpPr>
          <p:nvPr>
            <p:ph type="sldNum" sz="quarter" idx="5"/>
          </p:nvPr>
        </p:nvSpPr>
        <p:spPr/>
        <p:txBody>
          <a:bodyPr/>
          <a:lstStyle/>
          <a:p>
            <a:fld id="{7B5D9E61-8DF9-5646-BF3F-6702717E2427}" type="slidenum">
              <a:rPr lang="en-QA" smtClean="0"/>
              <a:t>7</a:t>
            </a:fld>
            <a:endParaRPr lang="en-QA"/>
          </a:p>
        </p:txBody>
      </p:sp>
    </p:spTree>
    <p:extLst>
      <p:ext uri="{BB962C8B-B14F-4D97-AF65-F5344CB8AC3E}">
        <p14:creationId xmlns:p14="http://schemas.microsoft.com/office/powerpoint/2010/main" val="409382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C7441-0302-7785-B53B-2EFC97E37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19C0E-44AB-5222-027E-6A0CE7985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D91EF-15E9-5EA7-B7E2-BCCB688F0961}"/>
              </a:ext>
            </a:extLst>
          </p:cNvPr>
          <p:cNvSpPr>
            <a:spLocks noGrp="1"/>
          </p:cNvSpPr>
          <p:nvPr>
            <p:ph type="body" idx="1"/>
          </p:nvPr>
        </p:nvSpPr>
        <p:spPr/>
        <p:txBody>
          <a:bodyPr/>
          <a:lstStyle/>
          <a:p>
            <a:endParaRPr lang="en-US" dirty="0"/>
          </a:p>
          <a:p>
            <a:r>
              <a:rPr lang="en-US" dirty="0"/>
              <a:t>The basic idea behind MCMC is to design a Markov chain which stationary distribution is the target distribution. </a:t>
            </a:r>
          </a:p>
          <a:p>
            <a:endParaRPr lang="en-US" dirty="0"/>
          </a:p>
          <a:p>
            <a:r>
              <a:rPr lang="en-US" dirty="0"/>
              <a:t>One of the most popular algorithms is Langevin Dynamics. In this case the chain is constructed by repeatedly applying this update rule. This is basically[x] gradient descent plus some[x] large </a:t>
            </a:r>
            <a:r>
              <a:rPr lang="en-US" dirty="0" err="1"/>
              <a:t>guaussian</a:t>
            </a:r>
            <a:r>
              <a:rPr lang="en-US" dirty="0"/>
              <a:t> noise to encourage the samples/particles to cover the distribution and not just converge to the maximum.</a:t>
            </a:r>
          </a:p>
          <a:p>
            <a:endParaRPr lang="en-US" dirty="0"/>
          </a:p>
          <a:p>
            <a:r>
              <a:rPr lang="en-US" dirty="0"/>
              <a:t>Here we are visualizing the sampling for one particle. Notice how when it converges, it's hard for it to jump to different modes. We can obviously run multiple chains in </a:t>
            </a:r>
            <a:r>
              <a:rPr lang="en-US" dirty="0" err="1"/>
              <a:t>parallelbut</a:t>
            </a:r>
            <a:r>
              <a:rPr lang="en-US" dirty="0"/>
              <a:t> the challenge is to get equal coverage for all the modes.</a:t>
            </a:r>
          </a:p>
          <a:p>
            <a:endParaRPr lang="en-US" dirty="0"/>
          </a:p>
          <a:p>
            <a:r>
              <a:rPr lang="en-US" dirty="0"/>
              <a:t>[x]There are many nice asymptotic convergence analysis. However, in MCMC </a:t>
            </a:r>
            <a:r>
              <a:rPr lang="en-US" dirty="0" err="1"/>
              <a:t>converegence</a:t>
            </a:r>
            <a:r>
              <a:rPr lang="en-US" dirty="0"/>
              <a:t> is hard to detect, sampling is slow as well as mixing. Also, MCMC is not particle efficient, meaning we might have to run many many chains to get all the modes equally covered.</a:t>
            </a:r>
          </a:p>
          <a:p>
            <a:endParaRPr lang="en-US" dirty="0"/>
          </a:p>
          <a:p>
            <a:endParaRPr lang="en-US" dirty="0"/>
          </a:p>
          <a:p>
            <a:endParaRPr lang="en-US" dirty="0"/>
          </a:p>
          <a:p>
            <a:br>
              <a:rPr lang="en-US" dirty="0"/>
            </a:b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06B4E3D-221A-902D-1CD6-3230130C2193}"/>
              </a:ext>
            </a:extLst>
          </p:cNvPr>
          <p:cNvSpPr>
            <a:spLocks noGrp="1"/>
          </p:cNvSpPr>
          <p:nvPr>
            <p:ph type="sldNum" sz="quarter" idx="5"/>
          </p:nvPr>
        </p:nvSpPr>
        <p:spPr/>
        <p:txBody>
          <a:bodyPr/>
          <a:lstStyle/>
          <a:p>
            <a:fld id="{7B5D9E61-8DF9-5646-BF3F-6702717E2427}" type="slidenum">
              <a:rPr lang="en-QA" smtClean="0"/>
              <a:t>8</a:t>
            </a:fld>
            <a:endParaRPr lang="en-QA"/>
          </a:p>
        </p:txBody>
      </p:sp>
    </p:spTree>
    <p:extLst>
      <p:ext uri="{BB962C8B-B14F-4D97-AF65-F5344CB8AC3E}">
        <p14:creationId xmlns:p14="http://schemas.microsoft.com/office/powerpoint/2010/main" val="370635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861D9-E207-D5A3-63F5-7DC0D5388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C6DE9-BC00-14F8-99D7-7E9F91EED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C84B3-5C93-6DC8-77EC-919901010E7C}"/>
              </a:ext>
            </a:extLst>
          </p:cNvPr>
          <p:cNvSpPr>
            <a:spLocks noGrp="1"/>
          </p:cNvSpPr>
          <p:nvPr>
            <p:ph type="body" idx="1"/>
          </p:nvPr>
        </p:nvSpPr>
        <p:spPr/>
        <p:txBody>
          <a:bodyPr/>
          <a:lstStyle/>
          <a:p>
            <a:r>
              <a:rPr lang="en-QA" dirty="0"/>
              <a:t>Particle based variational inference is a relatively new sampling technique that addresses some of these limitations. </a:t>
            </a:r>
          </a:p>
        </p:txBody>
      </p:sp>
      <p:sp>
        <p:nvSpPr>
          <p:cNvPr id="4" name="Slide Number Placeholder 3">
            <a:extLst>
              <a:ext uri="{FF2B5EF4-FFF2-40B4-BE49-F238E27FC236}">
                <a16:creationId xmlns:a16="http://schemas.microsoft.com/office/drawing/2014/main" id="{647A1D37-A72F-9130-AD43-D2BC3B81F4F8}"/>
              </a:ext>
            </a:extLst>
          </p:cNvPr>
          <p:cNvSpPr>
            <a:spLocks noGrp="1"/>
          </p:cNvSpPr>
          <p:nvPr>
            <p:ph type="sldNum" sz="quarter" idx="5"/>
          </p:nvPr>
        </p:nvSpPr>
        <p:spPr/>
        <p:txBody>
          <a:bodyPr/>
          <a:lstStyle/>
          <a:p>
            <a:fld id="{7B5D9E61-8DF9-5646-BF3F-6702717E2427}" type="slidenum">
              <a:rPr lang="en-QA" smtClean="0"/>
              <a:t>9</a:t>
            </a:fld>
            <a:endParaRPr lang="en-QA"/>
          </a:p>
        </p:txBody>
      </p:sp>
    </p:spTree>
    <p:extLst>
      <p:ext uri="{BB962C8B-B14F-4D97-AF65-F5344CB8AC3E}">
        <p14:creationId xmlns:p14="http://schemas.microsoft.com/office/powerpoint/2010/main" val="221907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0D8-E005-CF14-0B1B-2328712AC4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QA"/>
          </a:p>
        </p:txBody>
      </p:sp>
      <p:sp>
        <p:nvSpPr>
          <p:cNvPr id="3" name="Subtitle 2">
            <a:extLst>
              <a:ext uri="{FF2B5EF4-FFF2-40B4-BE49-F238E27FC236}">
                <a16:creationId xmlns:a16="http://schemas.microsoft.com/office/drawing/2014/main" id="{D8288CCF-AEA9-64BE-982D-6D3B279C7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QA"/>
          </a:p>
        </p:txBody>
      </p:sp>
      <p:sp>
        <p:nvSpPr>
          <p:cNvPr id="4" name="Date Placeholder 3">
            <a:extLst>
              <a:ext uri="{FF2B5EF4-FFF2-40B4-BE49-F238E27FC236}">
                <a16:creationId xmlns:a16="http://schemas.microsoft.com/office/drawing/2014/main" id="{CF689DFA-7B85-3016-C38F-F0640D314A6F}"/>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A280C393-3B33-858C-A986-62CC83C40197}"/>
              </a:ext>
            </a:extLst>
          </p:cNvPr>
          <p:cNvSpPr>
            <a:spLocks noGrp="1"/>
          </p:cNvSpPr>
          <p:nvPr>
            <p:ph type="ftr" sz="quarter" idx="11"/>
          </p:nvPr>
        </p:nvSpPr>
        <p:spPr/>
        <p:txBody>
          <a:bodyPr/>
          <a:lstStyle/>
          <a:p>
            <a:endParaRPr lang="en-QA"/>
          </a:p>
        </p:txBody>
      </p:sp>
      <p:sp>
        <p:nvSpPr>
          <p:cNvPr id="6" name="Slide Number Placeholder 5">
            <a:extLst>
              <a:ext uri="{FF2B5EF4-FFF2-40B4-BE49-F238E27FC236}">
                <a16:creationId xmlns:a16="http://schemas.microsoft.com/office/drawing/2014/main" id="{13F1BD35-E5FE-58EE-5A4E-B7CBD52F7627}"/>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170058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22E0-464A-6285-06A0-B1AB4688B521}"/>
              </a:ext>
            </a:extLst>
          </p:cNvPr>
          <p:cNvSpPr>
            <a:spLocks noGrp="1"/>
          </p:cNvSpPr>
          <p:nvPr>
            <p:ph type="title"/>
          </p:nvPr>
        </p:nvSpPr>
        <p:spPr/>
        <p:txBody>
          <a:bodyPr/>
          <a:lstStyle/>
          <a:p>
            <a:r>
              <a:rPr lang="en-US"/>
              <a:t>Click to edit Master title style</a:t>
            </a:r>
            <a:endParaRPr lang="en-QA"/>
          </a:p>
        </p:txBody>
      </p:sp>
      <p:sp>
        <p:nvSpPr>
          <p:cNvPr id="3" name="Vertical Text Placeholder 2">
            <a:extLst>
              <a:ext uri="{FF2B5EF4-FFF2-40B4-BE49-F238E27FC236}">
                <a16:creationId xmlns:a16="http://schemas.microsoft.com/office/drawing/2014/main" id="{A3225764-9B62-402B-B98C-99D73C206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Date Placeholder 3">
            <a:extLst>
              <a:ext uri="{FF2B5EF4-FFF2-40B4-BE49-F238E27FC236}">
                <a16:creationId xmlns:a16="http://schemas.microsoft.com/office/drawing/2014/main" id="{CD0A3BE1-40AB-9074-6199-13EA900D431E}"/>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8629DD64-2480-CF8F-0622-EDD9BDB2EE45}"/>
              </a:ext>
            </a:extLst>
          </p:cNvPr>
          <p:cNvSpPr>
            <a:spLocks noGrp="1"/>
          </p:cNvSpPr>
          <p:nvPr>
            <p:ph type="ftr" sz="quarter" idx="11"/>
          </p:nvPr>
        </p:nvSpPr>
        <p:spPr/>
        <p:txBody>
          <a:bodyPr/>
          <a:lstStyle/>
          <a:p>
            <a:endParaRPr lang="en-QA"/>
          </a:p>
        </p:txBody>
      </p:sp>
      <p:sp>
        <p:nvSpPr>
          <p:cNvPr id="6" name="Slide Number Placeholder 5">
            <a:extLst>
              <a:ext uri="{FF2B5EF4-FFF2-40B4-BE49-F238E27FC236}">
                <a16:creationId xmlns:a16="http://schemas.microsoft.com/office/drawing/2014/main" id="{BD90672F-59A4-16E8-406C-805D8BF9AABD}"/>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370735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9B297-5384-CD4E-336B-A63E94A423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QA"/>
          </a:p>
        </p:txBody>
      </p:sp>
      <p:sp>
        <p:nvSpPr>
          <p:cNvPr id="3" name="Vertical Text Placeholder 2">
            <a:extLst>
              <a:ext uri="{FF2B5EF4-FFF2-40B4-BE49-F238E27FC236}">
                <a16:creationId xmlns:a16="http://schemas.microsoft.com/office/drawing/2014/main" id="{573BC30E-66EA-8DAE-9FBB-8F5DC6AF41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Date Placeholder 3">
            <a:extLst>
              <a:ext uri="{FF2B5EF4-FFF2-40B4-BE49-F238E27FC236}">
                <a16:creationId xmlns:a16="http://schemas.microsoft.com/office/drawing/2014/main" id="{A55D2C53-19B1-5234-1464-43A54B5630AF}"/>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5F7D60F3-D2F1-F671-AB79-2850A7DD367B}"/>
              </a:ext>
            </a:extLst>
          </p:cNvPr>
          <p:cNvSpPr>
            <a:spLocks noGrp="1"/>
          </p:cNvSpPr>
          <p:nvPr>
            <p:ph type="ftr" sz="quarter" idx="11"/>
          </p:nvPr>
        </p:nvSpPr>
        <p:spPr/>
        <p:txBody>
          <a:bodyPr/>
          <a:lstStyle/>
          <a:p>
            <a:endParaRPr lang="en-QA"/>
          </a:p>
        </p:txBody>
      </p:sp>
      <p:sp>
        <p:nvSpPr>
          <p:cNvPr id="6" name="Slide Number Placeholder 5">
            <a:extLst>
              <a:ext uri="{FF2B5EF4-FFF2-40B4-BE49-F238E27FC236}">
                <a16:creationId xmlns:a16="http://schemas.microsoft.com/office/drawing/2014/main" id="{BEF6C2C4-314D-4360-E654-5C4174548797}"/>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104132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845C-0792-07E7-75C6-0FAC774A9C64}"/>
              </a:ext>
            </a:extLst>
          </p:cNvPr>
          <p:cNvSpPr>
            <a:spLocks noGrp="1"/>
          </p:cNvSpPr>
          <p:nvPr>
            <p:ph type="title"/>
          </p:nvPr>
        </p:nvSpPr>
        <p:spPr/>
        <p:txBody>
          <a:bodyPr/>
          <a:lstStyle/>
          <a:p>
            <a:r>
              <a:rPr lang="en-US"/>
              <a:t>Click to edit Master title style</a:t>
            </a:r>
            <a:endParaRPr lang="en-QA"/>
          </a:p>
        </p:txBody>
      </p:sp>
      <p:sp>
        <p:nvSpPr>
          <p:cNvPr id="3" name="Content Placeholder 2">
            <a:extLst>
              <a:ext uri="{FF2B5EF4-FFF2-40B4-BE49-F238E27FC236}">
                <a16:creationId xmlns:a16="http://schemas.microsoft.com/office/drawing/2014/main" id="{80013DD1-AAA4-3F10-C5FC-DC3B4F744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Date Placeholder 3">
            <a:extLst>
              <a:ext uri="{FF2B5EF4-FFF2-40B4-BE49-F238E27FC236}">
                <a16:creationId xmlns:a16="http://schemas.microsoft.com/office/drawing/2014/main" id="{B22B3DE1-2F56-87C7-1548-7ECD1BA410F5}"/>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8BD7CCE1-8487-203F-D82C-93EA95735E06}"/>
              </a:ext>
            </a:extLst>
          </p:cNvPr>
          <p:cNvSpPr>
            <a:spLocks noGrp="1"/>
          </p:cNvSpPr>
          <p:nvPr>
            <p:ph type="ftr" sz="quarter" idx="11"/>
          </p:nvPr>
        </p:nvSpPr>
        <p:spPr/>
        <p:txBody>
          <a:bodyPr/>
          <a:lstStyle/>
          <a:p>
            <a:endParaRPr lang="en-QA"/>
          </a:p>
        </p:txBody>
      </p:sp>
      <p:sp>
        <p:nvSpPr>
          <p:cNvPr id="6" name="Slide Number Placeholder 5">
            <a:extLst>
              <a:ext uri="{FF2B5EF4-FFF2-40B4-BE49-F238E27FC236}">
                <a16:creationId xmlns:a16="http://schemas.microsoft.com/office/drawing/2014/main" id="{A16F236E-9675-DAC5-CE8D-BD8C22619A4E}"/>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254152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CB48-7284-685A-9648-1320BBD05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QA"/>
          </a:p>
        </p:txBody>
      </p:sp>
      <p:sp>
        <p:nvSpPr>
          <p:cNvPr id="3" name="Text Placeholder 2">
            <a:extLst>
              <a:ext uri="{FF2B5EF4-FFF2-40B4-BE49-F238E27FC236}">
                <a16:creationId xmlns:a16="http://schemas.microsoft.com/office/drawing/2014/main" id="{6E5EF4EB-1DFB-D26C-50BC-59F2244452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5A2671-E729-3D07-AFDB-2803EF8FDDCE}"/>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8B3FD3FA-4BB2-E02F-9AA9-6D06060D1D9F}"/>
              </a:ext>
            </a:extLst>
          </p:cNvPr>
          <p:cNvSpPr>
            <a:spLocks noGrp="1"/>
          </p:cNvSpPr>
          <p:nvPr>
            <p:ph type="ftr" sz="quarter" idx="11"/>
          </p:nvPr>
        </p:nvSpPr>
        <p:spPr/>
        <p:txBody>
          <a:bodyPr/>
          <a:lstStyle/>
          <a:p>
            <a:endParaRPr lang="en-QA"/>
          </a:p>
        </p:txBody>
      </p:sp>
      <p:sp>
        <p:nvSpPr>
          <p:cNvPr id="6" name="Slide Number Placeholder 5">
            <a:extLst>
              <a:ext uri="{FF2B5EF4-FFF2-40B4-BE49-F238E27FC236}">
                <a16:creationId xmlns:a16="http://schemas.microsoft.com/office/drawing/2014/main" id="{08B2F86B-ADFE-0EA0-CCAE-0522B20259A6}"/>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83332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29D2-82B1-1537-790C-D1B3EDA24B3C}"/>
              </a:ext>
            </a:extLst>
          </p:cNvPr>
          <p:cNvSpPr>
            <a:spLocks noGrp="1"/>
          </p:cNvSpPr>
          <p:nvPr>
            <p:ph type="title"/>
          </p:nvPr>
        </p:nvSpPr>
        <p:spPr/>
        <p:txBody>
          <a:bodyPr/>
          <a:lstStyle/>
          <a:p>
            <a:r>
              <a:rPr lang="en-US"/>
              <a:t>Click to edit Master title style</a:t>
            </a:r>
            <a:endParaRPr lang="en-QA"/>
          </a:p>
        </p:txBody>
      </p:sp>
      <p:sp>
        <p:nvSpPr>
          <p:cNvPr id="3" name="Content Placeholder 2">
            <a:extLst>
              <a:ext uri="{FF2B5EF4-FFF2-40B4-BE49-F238E27FC236}">
                <a16:creationId xmlns:a16="http://schemas.microsoft.com/office/drawing/2014/main" id="{A74445CA-946E-0865-EEEA-F208610CD5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Content Placeholder 3">
            <a:extLst>
              <a:ext uri="{FF2B5EF4-FFF2-40B4-BE49-F238E27FC236}">
                <a16:creationId xmlns:a16="http://schemas.microsoft.com/office/drawing/2014/main" id="{22A0F058-49E1-C376-D0D0-543BC9E5FF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5" name="Date Placeholder 4">
            <a:extLst>
              <a:ext uri="{FF2B5EF4-FFF2-40B4-BE49-F238E27FC236}">
                <a16:creationId xmlns:a16="http://schemas.microsoft.com/office/drawing/2014/main" id="{B0DE7070-6DAA-16ED-7BB6-E271D0FE824E}"/>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6" name="Footer Placeholder 5">
            <a:extLst>
              <a:ext uri="{FF2B5EF4-FFF2-40B4-BE49-F238E27FC236}">
                <a16:creationId xmlns:a16="http://schemas.microsoft.com/office/drawing/2014/main" id="{62616500-6F56-E18D-4505-1C67DC8B87EB}"/>
              </a:ext>
            </a:extLst>
          </p:cNvPr>
          <p:cNvSpPr>
            <a:spLocks noGrp="1"/>
          </p:cNvSpPr>
          <p:nvPr>
            <p:ph type="ftr" sz="quarter" idx="11"/>
          </p:nvPr>
        </p:nvSpPr>
        <p:spPr/>
        <p:txBody>
          <a:bodyPr/>
          <a:lstStyle/>
          <a:p>
            <a:endParaRPr lang="en-QA"/>
          </a:p>
        </p:txBody>
      </p:sp>
      <p:sp>
        <p:nvSpPr>
          <p:cNvPr id="7" name="Slide Number Placeholder 6">
            <a:extLst>
              <a:ext uri="{FF2B5EF4-FFF2-40B4-BE49-F238E27FC236}">
                <a16:creationId xmlns:a16="http://schemas.microsoft.com/office/drawing/2014/main" id="{ADCB6344-B8C4-D2A6-4D68-7DA28D21D4BA}"/>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288769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7EBB-161F-45FF-B030-FD05D1DE64A3}"/>
              </a:ext>
            </a:extLst>
          </p:cNvPr>
          <p:cNvSpPr>
            <a:spLocks noGrp="1"/>
          </p:cNvSpPr>
          <p:nvPr>
            <p:ph type="title"/>
          </p:nvPr>
        </p:nvSpPr>
        <p:spPr>
          <a:xfrm>
            <a:off x="839788" y="365125"/>
            <a:ext cx="10515600" cy="1325563"/>
          </a:xfrm>
        </p:spPr>
        <p:txBody>
          <a:bodyPr/>
          <a:lstStyle/>
          <a:p>
            <a:r>
              <a:rPr lang="en-US"/>
              <a:t>Click to edit Master title style</a:t>
            </a:r>
            <a:endParaRPr lang="en-QA"/>
          </a:p>
        </p:txBody>
      </p:sp>
      <p:sp>
        <p:nvSpPr>
          <p:cNvPr id="3" name="Text Placeholder 2">
            <a:extLst>
              <a:ext uri="{FF2B5EF4-FFF2-40B4-BE49-F238E27FC236}">
                <a16:creationId xmlns:a16="http://schemas.microsoft.com/office/drawing/2014/main" id="{22F6E307-D3B4-4FBF-AA76-42148605A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DB922-64B9-B5F5-4446-8BF631FA0E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5" name="Text Placeholder 4">
            <a:extLst>
              <a:ext uri="{FF2B5EF4-FFF2-40B4-BE49-F238E27FC236}">
                <a16:creationId xmlns:a16="http://schemas.microsoft.com/office/drawing/2014/main" id="{711D9F0E-C8C1-8594-7FFC-384F78C15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B13D88-01F0-E964-7FCC-D01E8D39A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7" name="Date Placeholder 6">
            <a:extLst>
              <a:ext uri="{FF2B5EF4-FFF2-40B4-BE49-F238E27FC236}">
                <a16:creationId xmlns:a16="http://schemas.microsoft.com/office/drawing/2014/main" id="{A2DA5C28-29C9-A97C-A0AA-CCEA5A4AA75B}"/>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8" name="Footer Placeholder 7">
            <a:extLst>
              <a:ext uri="{FF2B5EF4-FFF2-40B4-BE49-F238E27FC236}">
                <a16:creationId xmlns:a16="http://schemas.microsoft.com/office/drawing/2014/main" id="{24D854C4-D637-F872-D207-71809E278B90}"/>
              </a:ext>
            </a:extLst>
          </p:cNvPr>
          <p:cNvSpPr>
            <a:spLocks noGrp="1"/>
          </p:cNvSpPr>
          <p:nvPr>
            <p:ph type="ftr" sz="quarter" idx="11"/>
          </p:nvPr>
        </p:nvSpPr>
        <p:spPr/>
        <p:txBody>
          <a:bodyPr/>
          <a:lstStyle/>
          <a:p>
            <a:endParaRPr lang="en-QA"/>
          </a:p>
        </p:txBody>
      </p:sp>
      <p:sp>
        <p:nvSpPr>
          <p:cNvPr id="9" name="Slide Number Placeholder 8">
            <a:extLst>
              <a:ext uri="{FF2B5EF4-FFF2-40B4-BE49-F238E27FC236}">
                <a16:creationId xmlns:a16="http://schemas.microsoft.com/office/drawing/2014/main" id="{3830BCF6-7F2E-8B86-A37C-7731B42BB54B}"/>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2084720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D9AE-7162-78C4-4140-0D8CA3D67F0A}"/>
              </a:ext>
            </a:extLst>
          </p:cNvPr>
          <p:cNvSpPr>
            <a:spLocks noGrp="1"/>
          </p:cNvSpPr>
          <p:nvPr>
            <p:ph type="title"/>
          </p:nvPr>
        </p:nvSpPr>
        <p:spPr/>
        <p:txBody>
          <a:bodyPr/>
          <a:lstStyle/>
          <a:p>
            <a:r>
              <a:rPr lang="en-US"/>
              <a:t>Click to edit Master title style</a:t>
            </a:r>
            <a:endParaRPr lang="en-QA"/>
          </a:p>
        </p:txBody>
      </p:sp>
      <p:sp>
        <p:nvSpPr>
          <p:cNvPr id="3" name="Date Placeholder 2">
            <a:extLst>
              <a:ext uri="{FF2B5EF4-FFF2-40B4-BE49-F238E27FC236}">
                <a16:creationId xmlns:a16="http://schemas.microsoft.com/office/drawing/2014/main" id="{88BEBF5A-6C24-8F33-D1F0-01ED3AC17A8B}"/>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4" name="Footer Placeholder 3">
            <a:extLst>
              <a:ext uri="{FF2B5EF4-FFF2-40B4-BE49-F238E27FC236}">
                <a16:creationId xmlns:a16="http://schemas.microsoft.com/office/drawing/2014/main" id="{6102CDF5-8D3C-F883-AA0D-30149479AC7F}"/>
              </a:ext>
            </a:extLst>
          </p:cNvPr>
          <p:cNvSpPr>
            <a:spLocks noGrp="1"/>
          </p:cNvSpPr>
          <p:nvPr>
            <p:ph type="ftr" sz="quarter" idx="11"/>
          </p:nvPr>
        </p:nvSpPr>
        <p:spPr/>
        <p:txBody>
          <a:bodyPr/>
          <a:lstStyle/>
          <a:p>
            <a:endParaRPr lang="en-QA"/>
          </a:p>
        </p:txBody>
      </p:sp>
      <p:sp>
        <p:nvSpPr>
          <p:cNvPr id="5" name="Slide Number Placeholder 4">
            <a:extLst>
              <a:ext uri="{FF2B5EF4-FFF2-40B4-BE49-F238E27FC236}">
                <a16:creationId xmlns:a16="http://schemas.microsoft.com/office/drawing/2014/main" id="{C03F6269-0309-491F-3F0A-F660D032257D}"/>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107382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8E930-8DED-7E74-CF39-8B197993D4A9}"/>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3" name="Footer Placeholder 2">
            <a:extLst>
              <a:ext uri="{FF2B5EF4-FFF2-40B4-BE49-F238E27FC236}">
                <a16:creationId xmlns:a16="http://schemas.microsoft.com/office/drawing/2014/main" id="{E837EC1C-1954-8134-0218-F509C24DAEC5}"/>
              </a:ext>
            </a:extLst>
          </p:cNvPr>
          <p:cNvSpPr>
            <a:spLocks noGrp="1"/>
          </p:cNvSpPr>
          <p:nvPr>
            <p:ph type="ftr" sz="quarter" idx="11"/>
          </p:nvPr>
        </p:nvSpPr>
        <p:spPr/>
        <p:txBody>
          <a:bodyPr/>
          <a:lstStyle/>
          <a:p>
            <a:endParaRPr lang="en-QA"/>
          </a:p>
        </p:txBody>
      </p:sp>
      <p:sp>
        <p:nvSpPr>
          <p:cNvPr id="4" name="Slide Number Placeholder 3">
            <a:extLst>
              <a:ext uri="{FF2B5EF4-FFF2-40B4-BE49-F238E27FC236}">
                <a16:creationId xmlns:a16="http://schemas.microsoft.com/office/drawing/2014/main" id="{A4D72CE3-AF83-8488-C5F2-E5DF002B5CEC}"/>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14098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2F6F-9DBE-782D-514D-836866FEF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QA"/>
          </a:p>
        </p:txBody>
      </p:sp>
      <p:sp>
        <p:nvSpPr>
          <p:cNvPr id="3" name="Content Placeholder 2">
            <a:extLst>
              <a:ext uri="{FF2B5EF4-FFF2-40B4-BE49-F238E27FC236}">
                <a16:creationId xmlns:a16="http://schemas.microsoft.com/office/drawing/2014/main" id="{A0F852F5-C252-8EB1-615A-1929C6DE5C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Text Placeholder 3">
            <a:extLst>
              <a:ext uri="{FF2B5EF4-FFF2-40B4-BE49-F238E27FC236}">
                <a16:creationId xmlns:a16="http://schemas.microsoft.com/office/drawing/2014/main" id="{1ADDB7D6-4445-8463-9347-484E832FF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E08C2-44CE-93DF-0194-31F9AD321721}"/>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6" name="Footer Placeholder 5">
            <a:extLst>
              <a:ext uri="{FF2B5EF4-FFF2-40B4-BE49-F238E27FC236}">
                <a16:creationId xmlns:a16="http://schemas.microsoft.com/office/drawing/2014/main" id="{E6E5A7B1-30EE-F62B-660B-3F63A9BB4339}"/>
              </a:ext>
            </a:extLst>
          </p:cNvPr>
          <p:cNvSpPr>
            <a:spLocks noGrp="1"/>
          </p:cNvSpPr>
          <p:nvPr>
            <p:ph type="ftr" sz="quarter" idx="11"/>
          </p:nvPr>
        </p:nvSpPr>
        <p:spPr/>
        <p:txBody>
          <a:bodyPr/>
          <a:lstStyle/>
          <a:p>
            <a:endParaRPr lang="en-QA"/>
          </a:p>
        </p:txBody>
      </p:sp>
      <p:sp>
        <p:nvSpPr>
          <p:cNvPr id="7" name="Slide Number Placeholder 6">
            <a:extLst>
              <a:ext uri="{FF2B5EF4-FFF2-40B4-BE49-F238E27FC236}">
                <a16:creationId xmlns:a16="http://schemas.microsoft.com/office/drawing/2014/main" id="{976E1617-582A-706E-16B8-B1661AACE7DF}"/>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324261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2A6C-0947-E4A2-58F3-317DFD8521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QA"/>
          </a:p>
        </p:txBody>
      </p:sp>
      <p:sp>
        <p:nvSpPr>
          <p:cNvPr id="3" name="Picture Placeholder 2">
            <a:extLst>
              <a:ext uri="{FF2B5EF4-FFF2-40B4-BE49-F238E27FC236}">
                <a16:creationId xmlns:a16="http://schemas.microsoft.com/office/drawing/2014/main" id="{402AF01C-29AC-38AA-5743-5E6CFC60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QA"/>
          </a:p>
        </p:txBody>
      </p:sp>
      <p:sp>
        <p:nvSpPr>
          <p:cNvPr id="4" name="Text Placeholder 3">
            <a:extLst>
              <a:ext uri="{FF2B5EF4-FFF2-40B4-BE49-F238E27FC236}">
                <a16:creationId xmlns:a16="http://schemas.microsoft.com/office/drawing/2014/main" id="{BAC0812E-CF06-1DCB-92F5-CEC3040B6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F19EC-3F7B-FF03-FA38-A6C90D93B2E9}"/>
              </a:ext>
            </a:extLst>
          </p:cNvPr>
          <p:cNvSpPr>
            <a:spLocks noGrp="1"/>
          </p:cNvSpPr>
          <p:nvPr>
            <p:ph type="dt" sz="half" idx="10"/>
          </p:nvPr>
        </p:nvSpPr>
        <p:spPr/>
        <p:txBody>
          <a:bodyPr/>
          <a:lstStyle/>
          <a:p>
            <a:fld id="{BBE44381-0AEA-C94F-A3E0-C049288E778C}" type="datetimeFigureOut">
              <a:rPr lang="en-QA" smtClean="0"/>
              <a:t>27/05/2024</a:t>
            </a:fld>
            <a:endParaRPr lang="en-QA"/>
          </a:p>
        </p:txBody>
      </p:sp>
      <p:sp>
        <p:nvSpPr>
          <p:cNvPr id="6" name="Footer Placeholder 5">
            <a:extLst>
              <a:ext uri="{FF2B5EF4-FFF2-40B4-BE49-F238E27FC236}">
                <a16:creationId xmlns:a16="http://schemas.microsoft.com/office/drawing/2014/main" id="{F4E93960-FDA5-DF32-AAB2-1FFD75CB6882}"/>
              </a:ext>
            </a:extLst>
          </p:cNvPr>
          <p:cNvSpPr>
            <a:spLocks noGrp="1"/>
          </p:cNvSpPr>
          <p:nvPr>
            <p:ph type="ftr" sz="quarter" idx="11"/>
          </p:nvPr>
        </p:nvSpPr>
        <p:spPr/>
        <p:txBody>
          <a:bodyPr/>
          <a:lstStyle/>
          <a:p>
            <a:endParaRPr lang="en-QA"/>
          </a:p>
        </p:txBody>
      </p:sp>
      <p:sp>
        <p:nvSpPr>
          <p:cNvPr id="7" name="Slide Number Placeholder 6">
            <a:extLst>
              <a:ext uri="{FF2B5EF4-FFF2-40B4-BE49-F238E27FC236}">
                <a16:creationId xmlns:a16="http://schemas.microsoft.com/office/drawing/2014/main" id="{0F051062-F28D-412A-6786-8D837853B694}"/>
              </a:ext>
            </a:extLst>
          </p:cNvPr>
          <p:cNvSpPr>
            <a:spLocks noGrp="1"/>
          </p:cNvSpPr>
          <p:nvPr>
            <p:ph type="sldNum" sz="quarter" idx="12"/>
          </p:nvPr>
        </p:nvSpPr>
        <p:spPr/>
        <p:txBody>
          <a:bodyPr/>
          <a:lstStyle/>
          <a:p>
            <a:fld id="{F478AB34-E81E-A64C-B2BB-CA335BBBB179}" type="slidenum">
              <a:rPr lang="en-QA" smtClean="0"/>
              <a:t>‹#›</a:t>
            </a:fld>
            <a:endParaRPr lang="en-QA"/>
          </a:p>
        </p:txBody>
      </p:sp>
    </p:spTree>
    <p:extLst>
      <p:ext uri="{BB962C8B-B14F-4D97-AF65-F5344CB8AC3E}">
        <p14:creationId xmlns:p14="http://schemas.microsoft.com/office/powerpoint/2010/main" val="183881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3354A4-A60F-5D80-CDC5-A7F24F461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QA"/>
          </a:p>
        </p:txBody>
      </p:sp>
      <p:sp>
        <p:nvSpPr>
          <p:cNvPr id="3" name="Text Placeholder 2">
            <a:extLst>
              <a:ext uri="{FF2B5EF4-FFF2-40B4-BE49-F238E27FC236}">
                <a16:creationId xmlns:a16="http://schemas.microsoft.com/office/drawing/2014/main" id="{B6CCDED7-B73D-C6B4-79AD-A6203166D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4" name="Date Placeholder 3">
            <a:extLst>
              <a:ext uri="{FF2B5EF4-FFF2-40B4-BE49-F238E27FC236}">
                <a16:creationId xmlns:a16="http://schemas.microsoft.com/office/drawing/2014/main" id="{D0D4C1D0-BEB0-A513-8FDE-C3884A4C1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44381-0AEA-C94F-A3E0-C049288E778C}" type="datetimeFigureOut">
              <a:rPr lang="en-QA" smtClean="0"/>
              <a:t>27/05/2024</a:t>
            </a:fld>
            <a:endParaRPr lang="en-QA"/>
          </a:p>
        </p:txBody>
      </p:sp>
      <p:sp>
        <p:nvSpPr>
          <p:cNvPr id="5" name="Footer Placeholder 4">
            <a:extLst>
              <a:ext uri="{FF2B5EF4-FFF2-40B4-BE49-F238E27FC236}">
                <a16:creationId xmlns:a16="http://schemas.microsoft.com/office/drawing/2014/main" id="{BA53D30A-D53D-4C2F-9924-7EB699648B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QA"/>
          </a:p>
        </p:txBody>
      </p:sp>
      <p:sp>
        <p:nvSpPr>
          <p:cNvPr id="6" name="Slide Number Placeholder 5">
            <a:extLst>
              <a:ext uri="{FF2B5EF4-FFF2-40B4-BE49-F238E27FC236}">
                <a16:creationId xmlns:a16="http://schemas.microsoft.com/office/drawing/2014/main" id="{76CBA7EE-0D72-953F-337B-FC003EFD6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8AB34-E81E-A64C-B2BB-CA335BBBB179}" type="slidenum">
              <a:rPr lang="en-QA" smtClean="0"/>
              <a:t>‹#›</a:t>
            </a:fld>
            <a:endParaRPr lang="en-QA"/>
          </a:p>
        </p:txBody>
      </p:sp>
    </p:spTree>
    <p:extLst>
      <p:ext uri="{BB962C8B-B14F-4D97-AF65-F5344CB8AC3E}">
        <p14:creationId xmlns:p14="http://schemas.microsoft.com/office/powerpoint/2010/main" val="3133314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Q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3" Type="http://schemas.openxmlformats.org/officeDocument/2006/relationships/image" Target="../media/image19.tiff"/><Relationship Id="rId18" Type="http://schemas.openxmlformats.org/officeDocument/2006/relationships/image" Target="../media/image280.png"/><Relationship Id="rId8" Type="http://schemas.openxmlformats.org/officeDocument/2006/relationships/image" Target="../media/image27.png"/><Relationship Id="rId3" Type="http://schemas.openxmlformats.org/officeDocument/2006/relationships/image" Target="../media/image18.tiff"/><Relationship Id="rId21" Type="http://schemas.openxmlformats.org/officeDocument/2006/relationships/image" Target="../media/image40.png"/><Relationship Id="rId12" Type="http://schemas.openxmlformats.org/officeDocument/2006/relationships/image" Target="../media/image31.png"/><Relationship Id="rId17" Type="http://schemas.openxmlformats.org/officeDocument/2006/relationships/image" Target="../media/image281.png"/><Relationship Id="rId2" Type="http://schemas.openxmlformats.org/officeDocument/2006/relationships/notesSlide" Target="../notesSlides/notesSlide14.xml"/><Relationship Id="rId16" Type="http://schemas.openxmlformats.org/officeDocument/2006/relationships/image" Target="../media/image35.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0.png"/><Relationship Id="rId5" Type="http://schemas.openxmlformats.org/officeDocument/2006/relationships/image" Target="../media/image220.png"/><Relationship Id="rId15" Type="http://schemas.openxmlformats.org/officeDocument/2006/relationships/image" Target="../media/image20.tiff"/><Relationship Id="rId23" Type="http://schemas.openxmlformats.org/officeDocument/2006/relationships/image" Target="../media/image22.png"/><Relationship Id="rId10" Type="http://schemas.openxmlformats.org/officeDocument/2006/relationships/image" Target="../media/image29.png"/><Relationship Id="rId19"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240.png"/><Relationship Id="rId14" Type="http://schemas.openxmlformats.org/officeDocument/2006/relationships/image" Target="../media/image33.png"/><Relationship Id="rId22"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8.gif"/><Relationship Id="rId4" Type="http://schemas.openxmlformats.org/officeDocument/2006/relationships/image" Target="../media/image52.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40.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1.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5.png"/><Relationship Id="rId4" Type="http://schemas.openxmlformats.org/officeDocument/2006/relationships/image" Target="../media/image56.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emf"/><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2.png"/><Relationship Id="rId10" Type="http://schemas.openxmlformats.org/officeDocument/2006/relationships/image" Target="../media/image89.png"/><Relationship Id="rId4" Type="http://schemas.openxmlformats.org/officeDocument/2006/relationships/image" Target="../media/image61.png"/><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510.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70.png"/></Relationships>
</file>

<file path=ppt/slides/_rels/slide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610.png"/><Relationship Id="rId7" Type="http://schemas.openxmlformats.org/officeDocument/2006/relationships/image" Target="../media/image10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10.png"/></Relationships>
</file>

<file path=ppt/slides/_rels/slide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02CB35E-85A4-BCDE-8A6C-2718DFEC2F00}"/>
                  </a:ext>
                </a:extLst>
              </p:cNvPr>
              <p:cNvSpPr>
                <a:spLocks noGrp="1"/>
              </p:cNvSpPr>
              <p:nvPr>
                <p:ph type="ctrTitle"/>
              </p:nvPr>
            </p:nvSpPr>
            <p:spPr>
              <a:xfrm>
                <a:off x="1524000" y="1122363"/>
                <a:ext cx="9144000" cy="1460199"/>
              </a:xfrm>
            </p:spPr>
            <p:txBody>
              <a:bodyPr>
                <a:normAutofit/>
              </a:bodyPr>
              <a:lstStyle/>
              <a:p>
                <a14:m>
                  <m:oMath xmlns:m="http://schemas.openxmlformats.org/officeDocument/2006/math">
                    <m:sSup>
                      <m:sSupPr>
                        <m:ctrlPr>
                          <a:rPr lang="en-US" sz="3600" b="0" i="1" smtClean="0">
                            <a:effectLst/>
                            <a:latin typeface="Cambria Math" panose="02040503050406030204" pitchFamily="18" charset="0"/>
                            <a:cs typeface="Times New Roman" panose="02020603050405020304" pitchFamily="18" charset="0"/>
                          </a:rPr>
                        </m:ctrlPr>
                      </m:sSupPr>
                      <m:e>
                        <m:r>
                          <m:rPr>
                            <m:nor/>
                          </m:rPr>
                          <a:rPr lang="en-US" sz="3600" b="0" i="0" dirty="0" smtClean="0">
                            <a:effectLst/>
                            <a:latin typeface="Times New Roman" panose="02020603050405020304" pitchFamily="18" charset="0"/>
                            <a:cs typeface="Times New Roman" panose="02020603050405020304" pitchFamily="18" charset="0"/>
                          </a:rPr>
                          <m:t>S</m:t>
                        </m:r>
                      </m:e>
                      <m:sup>
                        <m:r>
                          <a:rPr lang="en-US" sz="3600" b="0" i="1" smtClean="0">
                            <a:effectLst/>
                            <a:latin typeface="Cambria Math" panose="02040503050406030204" pitchFamily="18" charset="0"/>
                            <a:cs typeface="Times New Roman" panose="02020603050405020304" pitchFamily="18" charset="0"/>
                          </a:rPr>
                          <m:t>2</m:t>
                        </m:r>
                      </m:sup>
                    </m:sSup>
                  </m:oMath>
                </a14:m>
                <a:r>
                  <a:rPr lang="en-US" sz="3600" b="0" i="0" dirty="0">
                    <a:effectLst/>
                    <a:latin typeface="Times New Roman" panose="02020603050405020304" pitchFamily="18" charset="0"/>
                    <a:cs typeface="Times New Roman" panose="02020603050405020304" pitchFamily="18" charset="0"/>
                  </a:rPr>
                  <a:t>AC: Energy-Based Reinforcement Learning</a:t>
                </a:r>
                <a:br>
                  <a:rPr lang="en-US" sz="3600" dirty="0">
                    <a:latin typeface="Times New Roman" panose="02020603050405020304" pitchFamily="18" charset="0"/>
                    <a:cs typeface="Times New Roman" panose="02020603050405020304" pitchFamily="18" charset="0"/>
                  </a:rPr>
                </a:br>
                <a:r>
                  <a:rPr lang="en-US" sz="3600" b="0" i="0" dirty="0">
                    <a:effectLst/>
                    <a:latin typeface="Times New Roman" panose="02020603050405020304" pitchFamily="18" charset="0"/>
                    <a:cs typeface="Times New Roman" panose="02020603050405020304" pitchFamily="18" charset="0"/>
                  </a:rPr>
                  <a:t>With Stein Soft Actor Critic</a:t>
                </a:r>
                <a:endParaRPr lang="en-QA" sz="3600"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302CB35E-85A4-BCDE-8A6C-2718DFEC2F00}"/>
                  </a:ext>
                </a:extLst>
              </p:cNvPr>
              <p:cNvSpPr>
                <a:spLocks noGrp="1" noRot="1" noChangeAspect="1" noMove="1" noResize="1" noEditPoints="1" noAdjustHandles="1" noChangeArrowheads="1" noChangeShapeType="1" noTextEdit="1"/>
              </p:cNvSpPr>
              <p:nvPr>
                <p:ph type="ctrTitle"/>
              </p:nvPr>
            </p:nvSpPr>
            <p:spPr>
              <a:xfrm>
                <a:off x="1524000" y="1122363"/>
                <a:ext cx="9144000" cy="1460199"/>
              </a:xfrm>
              <a:blipFill>
                <a:blip r:embed="rId3"/>
                <a:stretch>
                  <a:fillRect b="-14655"/>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1E1FAACE-9B90-B343-EFA0-EA0AC21BE955}"/>
                  </a:ext>
                </a:extLst>
              </p:cNvPr>
              <p:cNvSpPr>
                <a:spLocks noGrp="1"/>
              </p:cNvSpPr>
              <p:nvPr>
                <p:ph type="subTitle" idx="1"/>
              </p:nvPr>
            </p:nvSpPr>
            <p:spPr>
              <a:xfrm>
                <a:off x="1202724" y="3658296"/>
                <a:ext cx="9786551" cy="759940"/>
              </a:xfrm>
            </p:spPr>
            <p:txBody>
              <a:bodyPr>
                <a:noAutofit/>
              </a:bodyPr>
              <a:lstStyle/>
              <a:p>
                <a:br>
                  <a:rPr lang="en-US" sz="2000" dirty="0">
                    <a:effectLst/>
                    <a:latin typeface="Times New Roman" panose="02020603050405020304" pitchFamily="18" charset="0"/>
                    <a:cs typeface="Times New Roman" panose="02020603050405020304" pitchFamily="18" charset="0"/>
                  </a:rPr>
                </a:br>
                <a14:m>
                  <m:oMath xmlns:m="http://schemas.openxmlformats.org/officeDocument/2006/math">
                    <m:r>
                      <a:rPr lang="en-US" sz="2000" i="1" baseline="30000" smtClean="0">
                        <a:effectLst/>
                        <a:latin typeface="Cambria Math" panose="02040503050406030204" pitchFamily="18" charset="0"/>
                        <a:cs typeface="Times New Roman" panose="02020603050405020304" pitchFamily="18" charset="0"/>
                      </a:rPr>
                      <m:t>1</m:t>
                    </m:r>
                  </m:oMath>
                </a14:m>
                <a:r>
                  <a:rPr lang="en-US" sz="2000" dirty="0">
                    <a:effectLst/>
                    <a:latin typeface="Times New Roman" panose="02020603050405020304" pitchFamily="18" charset="0"/>
                    <a:cs typeface="Times New Roman" panose="02020603050405020304" pitchFamily="18" charset="0"/>
                  </a:rPr>
                  <a:t> Qatar Computing Research I</a:t>
                </a:r>
                <a:r>
                  <a:rPr lang="en-US" sz="2000" dirty="0">
                    <a:latin typeface="Times New Roman" panose="02020603050405020304" pitchFamily="18" charset="0"/>
                    <a:cs typeface="Times New Roman" panose="02020603050405020304" pitchFamily="18" charset="0"/>
                  </a:rPr>
                  <a:t>nstitute, </a:t>
                </a:r>
                <a:r>
                  <a:rPr lang="en-US" sz="2000" baseline="30000" dirty="0">
                    <a:effectLst/>
                    <a:latin typeface="Times New Roman" panose="02020603050405020304" pitchFamily="18" charset="0"/>
                    <a:cs typeface="Times New Roman" panose="02020603050405020304" pitchFamily="18" charset="0"/>
                  </a:rPr>
                  <a:t>2</a:t>
                </a:r>
                <a:r>
                  <a:rPr lang="en-US" sz="2000" dirty="0">
                    <a:effectLst/>
                    <a:latin typeface="Times New Roman" panose="02020603050405020304" pitchFamily="18" charset="0"/>
                    <a:cs typeface="Times New Roman" panose="02020603050405020304" pitchFamily="18" charset="0"/>
                  </a:rPr>
                  <a:t> NTU, </a:t>
                </a:r>
                <a:r>
                  <a:rPr lang="en-US" sz="2000" baseline="30000" dirty="0">
                    <a:effectLst/>
                    <a:latin typeface="Times New Roman" panose="02020603050405020304" pitchFamily="18" charset="0"/>
                    <a:cs typeface="Times New Roman" panose="02020603050405020304" pitchFamily="18" charset="0"/>
                  </a:rPr>
                  <a:t>3</a:t>
                </a:r>
                <a:r>
                  <a:rPr lang="en-US" sz="2000" dirty="0">
                    <a:effectLst/>
                    <a:latin typeface="Times New Roman" panose="02020603050405020304" pitchFamily="18" charset="0"/>
                    <a:cs typeface="Times New Roman" panose="02020603050405020304" pitchFamily="18" charset="0"/>
                  </a:rPr>
                  <a:t> Salesforce, </a:t>
                </a:r>
                <a:r>
                  <a:rPr lang="en-US" sz="2000" baseline="30000" dirty="0">
                    <a:effectLst/>
                    <a:latin typeface="Times New Roman" panose="02020603050405020304" pitchFamily="18" charset="0"/>
                    <a:cs typeface="Times New Roman" panose="02020603050405020304" pitchFamily="18" charset="0"/>
                  </a:rPr>
                  <a:t>4</a:t>
                </a:r>
                <a:r>
                  <a:rPr lang="en-US" sz="2000" dirty="0">
                    <a:effectLst/>
                    <a:latin typeface="Times New Roman" panose="02020603050405020304" pitchFamily="18" charset="0"/>
                    <a:cs typeface="Times New Roman" panose="02020603050405020304" pitchFamily="18" charset="0"/>
                  </a:rPr>
                  <a:t> William &amp; Mary</a:t>
                </a:r>
              </a:p>
              <a:p>
                <a:pPr algn="l"/>
                <a:endParaRPr lang="en-US" sz="2000" dirty="0">
                  <a:effectLst/>
                  <a:latin typeface="Times New Roman" panose="02020603050405020304" pitchFamily="18" charset="0"/>
                  <a:cs typeface="Times New Roman" panose="02020603050405020304" pitchFamily="18" charset="0"/>
                </a:endParaRPr>
              </a:p>
              <a:p>
                <a:pPr algn="l" rtl="0"/>
                <a:r>
                  <a:rPr lang="en-US" sz="2000" dirty="0">
                    <a:effectLst/>
                    <a:latin typeface="Times New Roman" panose="02020603050405020304" pitchFamily="18" charset="0"/>
                    <a:cs typeface="Times New Roman" panose="02020603050405020304" pitchFamily="18" charset="0"/>
                  </a:rPr>
                  <a:t> </a:t>
                </a:r>
              </a:p>
              <a:p>
                <a:pPr algn="l" rtl="0"/>
                <a:br>
                  <a:rPr lang="en-US" sz="2000" b="0" i="0" dirty="0">
                    <a:solidFill>
                      <a:srgbClr val="495365"/>
                    </a:solidFill>
                    <a:effectLst/>
                    <a:latin typeface="Times New Roman" panose="02020603050405020304" pitchFamily="18" charset="0"/>
                    <a:cs typeface="Times New Roman" panose="02020603050405020304" pitchFamily="18" charset="0"/>
                  </a:rPr>
                </a:br>
                <a:endParaRPr lang="en-US" sz="2000" b="0" i="0" dirty="0">
                  <a:solidFill>
                    <a:srgbClr val="495365"/>
                  </a:solidFill>
                  <a:effectLst/>
                  <a:latin typeface="Times New Roman" panose="02020603050405020304" pitchFamily="18" charset="0"/>
                  <a:cs typeface="Times New Roman" panose="02020603050405020304" pitchFamily="18" charset="0"/>
                </a:endParaRPr>
              </a:p>
              <a:p>
                <a:endParaRPr lang="en-QA" dirty="0"/>
              </a:p>
            </p:txBody>
          </p:sp>
        </mc:Choice>
        <mc:Fallback xmlns="">
          <p:sp>
            <p:nvSpPr>
              <p:cNvPr id="3" name="Subtitle 2">
                <a:extLst>
                  <a:ext uri="{FF2B5EF4-FFF2-40B4-BE49-F238E27FC236}">
                    <a16:creationId xmlns:a16="http://schemas.microsoft.com/office/drawing/2014/main" id="{1E1FAACE-9B90-B343-EFA0-EA0AC21BE955}"/>
                  </a:ext>
                </a:extLst>
              </p:cNvPr>
              <p:cNvSpPr>
                <a:spLocks noGrp="1" noRot="1" noChangeAspect="1" noMove="1" noResize="1" noEditPoints="1" noAdjustHandles="1" noChangeArrowheads="1" noChangeShapeType="1" noTextEdit="1"/>
              </p:cNvSpPr>
              <p:nvPr>
                <p:ph type="subTitle" idx="1"/>
              </p:nvPr>
            </p:nvSpPr>
            <p:spPr>
              <a:xfrm>
                <a:off x="1202724" y="3658296"/>
                <a:ext cx="9786551" cy="759940"/>
              </a:xfrm>
              <a:blipFill>
                <a:blip r:embed="rId4"/>
                <a:stretch>
                  <a:fillRect/>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81751A-74DA-AB78-B0A9-48B2DFBEEFCA}"/>
                  </a:ext>
                </a:extLst>
              </p:cNvPr>
              <p:cNvSpPr txBox="1"/>
              <p:nvPr/>
            </p:nvSpPr>
            <p:spPr>
              <a:xfrm>
                <a:off x="183582" y="3082048"/>
                <a:ext cx="11824839" cy="460062"/>
              </a:xfrm>
              <a:prstGeom prst="rect">
                <a:avLst/>
              </a:prstGeom>
              <a:noFill/>
            </p:spPr>
            <p:txBody>
              <a:bodyPr wrap="none" rtlCol="0">
                <a:spAutoFit/>
              </a:bodyPr>
              <a:lstStyle/>
              <a:p>
                <a:pPr algn="ct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Safa</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Messaoud</m:t>
                        </m:r>
                      </m:e>
                      <m:sup>
                        <m:r>
                          <m:rPr>
                            <m:nor/>
                          </m:rPr>
                          <a:rPr lang="en-US" sz="2000" dirty="0" smtClean="0">
                            <a:effectLst/>
                            <a:latin typeface="Times New Roman" panose="02020603050405020304" pitchFamily="18" charset="0"/>
                            <a:cs typeface="Times New Roman" panose="02020603050405020304" pitchFamily="18" charset="0"/>
                          </a:rPr>
                          <m:t>1</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Billel</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Mokeddem</m:t>
                        </m:r>
                      </m:e>
                      <m:sup>
                        <m:r>
                          <m:rPr>
                            <m:nor/>
                          </m:rPr>
                          <a:rPr lang="en-US" sz="2000" b="0" i="0" dirty="0" smtClean="0">
                            <a:effectLst/>
                            <a:latin typeface="Cambria Math" panose="02040503050406030204" pitchFamily="18" charset="0"/>
                            <a:cs typeface="Times New Roman" panose="02020603050405020304" pitchFamily="18" charset="0"/>
                          </a:rPr>
                          <m:t>∗</m:t>
                        </m:r>
                        <m:r>
                          <m:rPr>
                            <m:nor/>
                          </m:rPr>
                          <a:rPr lang="en-US" sz="2000" dirty="0" smtClean="0">
                            <a:effectLst/>
                            <a:latin typeface="Times New Roman" panose="02020603050405020304" pitchFamily="18" charset="0"/>
                            <a:cs typeface="Times New Roman" panose="02020603050405020304" pitchFamily="18" charset="0"/>
                          </a:rPr>
                          <m:t>1</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Zhenghai</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Xue</m:t>
                        </m:r>
                      </m:e>
                      <m:sup>
                        <m:r>
                          <m:rPr>
                            <m:nor/>
                          </m:rPr>
                          <a:rPr lang="en-US" sz="2000" b="0" i="0" dirty="0" smtClean="0">
                            <a:effectLst/>
                            <a:latin typeface="Cambria Math" panose="02040503050406030204" pitchFamily="18" charset="0"/>
                            <a:cs typeface="Times New Roman" panose="02020603050405020304" pitchFamily="18" charset="0"/>
                          </a:rPr>
                          <m:t>∗</m:t>
                        </m:r>
                        <m:r>
                          <m:rPr>
                            <m:nor/>
                          </m:rPr>
                          <a:rPr lang="en-US" sz="2000" dirty="0" smtClean="0">
                            <a:effectLst/>
                            <a:latin typeface="Times New Roman" panose="02020603050405020304" pitchFamily="18" charset="0"/>
                            <a:cs typeface="Times New Roman" panose="02020603050405020304" pitchFamily="18" charset="0"/>
                          </a:rPr>
                          <m:t>2</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Linsey</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Pang</m:t>
                        </m:r>
                      </m:e>
                      <m:sup>
                        <m:r>
                          <m:rPr>
                            <m:nor/>
                          </m:rPr>
                          <a:rPr lang="en-US" sz="2000" dirty="0" smtClean="0">
                            <a:effectLst/>
                            <a:latin typeface="Times New Roman" panose="02020603050405020304" pitchFamily="18" charset="0"/>
                            <a:cs typeface="Times New Roman" panose="02020603050405020304" pitchFamily="18" charset="0"/>
                          </a:rPr>
                          <m:t>3</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Bo</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An</m:t>
                        </m:r>
                      </m:e>
                      <m:sup>
                        <m:r>
                          <m:rPr>
                            <m:nor/>
                          </m:rPr>
                          <a:rPr lang="en-US" sz="2000" dirty="0" smtClean="0">
                            <a:effectLst/>
                            <a:latin typeface="Times New Roman" panose="02020603050405020304" pitchFamily="18" charset="0"/>
                            <a:cs typeface="Times New Roman" panose="02020603050405020304" pitchFamily="18" charset="0"/>
                          </a:rPr>
                          <m:t>2</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Haipeng</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Chen</m:t>
                        </m:r>
                      </m:e>
                      <m:sup>
                        <m:r>
                          <m:rPr>
                            <m:nor/>
                          </m:rPr>
                          <a:rPr lang="en-US" sz="2000" dirty="0" smtClean="0">
                            <a:effectLst/>
                            <a:latin typeface="Times New Roman" panose="02020603050405020304" pitchFamily="18" charset="0"/>
                            <a:cs typeface="Times New Roman" panose="02020603050405020304" pitchFamily="18" charset="0"/>
                          </a:rPr>
                          <m:t>4</m:t>
                        </m:r>
                      </m:sup>
                    </m:sSup>
                  </m:oMath>
                </a14:m>
                <a:r>
                  <a:rPr 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m:rPr>
                            <m:nor/>
                          </m:rPr>
                          <a:rPr lang="en-US" sz="2000" dirty="0" smtClean="0">
                            <a:effectLst/>
                            <a:latin typeface="Times New Roman" panose="02020603050405020304" pitchFamily="18" charset="0"/>
                            <a:cs typeface="Times New Roman" panose="02020603050405020304" pitchFamily="18" charset="0"/>
                          </a:rPr>
                          <m:t>Sanjay</m:t>
                        </m:r>
                        <m:r>
                          <m:rPr>
                            <m:nor/>
                          </m:rPr>
                          <a:rPr lang="en-US" sz="2000" dirty="0" smtClean="0">
                            <a:effectLst/>
                            <a:latin typeface="Times New Roman" panose="02020603050405020304" pitchFamily="18" charset="0"/>
                            <a:cs typeface="Times New Roman" panose="02020603050405020304" pitchFamily="18" charset="0"/>
                          </a:rPr>
                          <m:t> </m:t>
                        </m:r>
                        <m:r>
                          <m:rPr>
                            <m:nor/>
                          </m:rPr>
                          <a:rPr lang="en-US" sz="2000" dirty="0" smtClean="0">
                            <a:effectLst/>
                            <a:latin typeface="Times New Roman" panose="02020603050405020304" pitchFamily="18" charset="0"/>
                            <a:cs typeface="Times New Roman" panose="02020603050405020304" pitchFamily="18" charset="0"/>
                          </a:rPr>
                          <m:t>Chawla</m:t>
                        </m:r>
                      </m:e>
                      <m:sup>
                        <m:r>
                          <m:rPr>
                            <m:nor/>
                          </m:rPr>
                          <a:rPr lang="en-US" sz="2000" dirty="0" smtClean="0">
                            <a:effectLst/>
                            <a:latin typeface="Times New Roman" panose="02020603050405020304" pitchFamily="18" charset="0"/>
                            <a:cs typeface="Times New Roman" panose="02020603050405020304" pitchFamily="18" charset="0"/>
                          </a:rPr>
                          <m:t>1</m:t>
                        </m:r>
                      </m:sup>
                    </m:sSup>
                  </m:oMath>
                </a14:m>
                <a:endParaRPr lang="en-US" sz="2000" dirty="0">
                  <a:effectLs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1B81751A-74DA-AB78-B0A9-48B2DFBEEFCA}"/>
                  </a:ext>
                </a:extLst>
              </p:cNvPr>
              <p:cNvSpPr txBox="1">
                <a:spLocks noRot="1" noChangeAspect="1" noMove="1" noResize="1" noEditPoints="1" noAdjustHandles="1" noChangeArrowheads="1" noChangeShapeType="1" noTextEdit="1"/>
              </p:cNvSpPr>
              <p:nvPr/>
            </p:nvSpPr>
            <p:spPr>
              <a:xfrm>
                <a:off x="183582" y="3082048"/>
                <a:ext cx="11824839" cy="460062"/>
              </a:xfrm>
              <a:prstGeom prst="rect">
                <a:avLst/>
              </a:prstGeom>
              <a:blipFill>
                <a:blip r:embed="rId5"/>
                <a:stretch>
                  <a:fillRect l="-107" b="-24324"/>
                </a:stretch>
              </a:blipFill>
            </p:spPr>
            <p:txBody>
              <a:bodyPr/>
              <a:lstStyle/>
              <a:p>
                <a:r>
                  <a:rPr lang="en-QA">
                    <a:noFill/>
                  </a:rPr>
                  <a:t> </a:t>
                </a:r>
              </a:p>
            </p:txBody>
          </p:sp>
        </mc:Fallback>
      </mc:AlternateContent>
      <p:pic>
        <p:nvPicPr>
          <p:cNvPr id="2050" name="Picture 2" descr="QCAI - QATAR CENTER FOR ARTIFICIAL INTELLIGENCE">
            <a:extLst>
              <a:ext uri="{FF2B5EF4-FFF2-40B4-BE49-F238E27FC236}">
                <a16:creationId xmlns:a16="http://schemas.microsoft.com/office/drawing/2014/main" id="{EBE69D7C-C049-5CC9-AACB-223CA7C4A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6292" y="5598297"/>
            <a:ext cx="2912076" cy="9706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nyang Technological University | Land Portal">
            <a:extLst>
              <a:ext uri="{FF2B5EF4-FFF2-40B4-BE49-F238E27FC236}">
                <a16:creationId xmlns:a16="http://schemas.microsoft.com/office/drawing/2014/main" id="{72089BE0-33C0-50D0-0AAB-E590FE15BF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2789" y="5578088"/>
            <a:ext cx="2773044" cy="9909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84007E9-78BB-C248-2610-55389B3C7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5561" y="5388933"/>
            <a:ext cx="1686770" cy="11800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llege of William &amp; Mary – Logos Download">
            <a:extLst>
              <a:ext uri="{FF2B5EF4-FFF2-40B4-BE49-F238E27FC236}">
                <a16:creationId xmlns:a16="http://schemas.microsoft.com/office/drawing/2014/main" id="{A33261FF-92F1-83A8-A2B4-95E4B7F22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271" y="5516847"/>
            <a:ext cx="2841832" cy="9787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73F212-3729-240D-6E2E-D76B0A9567FA}"/>
              </a:ext>
            </a:extLst>
          </p:cNvPr>
          <p:cNvSpPr txBox="1"/>
          <p:nvPr/>
        </p:nvSpPr>
        <p:spPr>
          <a:xfrm>
            <a:off x="4962395" y="4647157"/>
            <a:ext cx="2267211" cy="400110"/>
          </a:xfrm>
          <a:prstGeom prst="rect">
            <a:avLst/>
          </a:prstGeom>
          <a:noFill/>
        </p:spPr>
        <p:txBody>
          <a:bodyPr wrap="square" rtlCol="0">
            <a:spAutoFit/>
          </a:bodyPr>
          <a:lstStyle/>
          <a:p>
            <a:pPr algn="ctr"/>
            <a:r>
              <a:rPr lang="en-QA" sz="2000" b="1" dirty="0">
                <a:latin typeface="Times New Roman" panose="02020603050405020304" pitchFamily="18" charset="0"/>
                <a:cs typeface="Times New Roman" panose="02020603050405020304" pitchFamily="18" charset="0"/>
              </a:rPr>
              <a:t>ICLR 2024</a:t>
            </a:r>
          </a:p>
        </p:txBody>
      </p:sp>
    </p:spTree>
    <p:extLst>
      <p:ext uri="{BB962C8B-B14F-4D97-AF65-F5344CB8AC3E}">
        <p14:creationId xmlns:p14="http://schemas.microsoft.com/office/powerpoint/2010/main" val="460165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DB674-9EC6-449F-88E5-31CAB22CB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A9199-48A2-328B-6F4D-1509F73FF686}"/>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New Roman" panose="02020603050405020304" pitchFamily="18" charset="0"/>
                <a:cs typeface="Times New Roman" panose="02020603050405020304" pitchFamily="18" charset="0"/>
              </a:rPr>
              <a:t>Particle-Based Variational Inference </a:t>
            </a:r>
          </a:p>
          <a:p>
            <a:pPr algn="ctr"/>
            <a:r>
              <a:rPr lang="en-QA" sz="3200" dirty="0">
                <a:latin typeface="Times New Roman" panose="02020603050405020304" pitchFamily="18" charset="0"/>
                <a:cs typeface="Times New Roman" panose="02020603050405020304" pitchFamily="18" charset="0"/>
              </a:rPr>
              <a:t>(non-parametrized)</a:t>
            </a:r>
          </a:p>
        </p:txBody>
      </p:sp>
      <p:grpSp>
        <p:nvGrpSpPr>
          <p:cNvPr id="24" name="Group 23">
            <a:extLst>
              <a:ext uri="{FF2B5EF4-FFF2-40B4-BE49-F238E27FC236}">
                <a16:creationId xmlns:a16="http://schemas.microsoft.com/office/drawing/2014/main" id="{57371B5D-EB08-197D-7C3F-FFABD5F9CE23}"/>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896220CF-4F97-2DE2-0ACF-5A40F735AB5A}"/>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57B534C-41D4-C8EF-2555-EC769433E91C}"/>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857B534C-41D4-C8EF-2555-EC769433E91C}"/>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B81D103A-6D11-2AC3-8D65-BB001597E452}"/>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5E7E1565-D4F9-8531-4FF0-66B6AB71EBCB}"/>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BC4A4E-2223-DDB0-75A7-B74FBF51E2AB}"/>
                  </a:ext>
                </a:extLst>
              </p:cNvPr>
              <p:cNvSpPr txBox="1"/>
              <p:nvPr/>
            </p:nvSpPr>
            <p:spPr>
              <a:xfrm>
                <a:off x="-150493" y="3401226"/>
                <a:ext cx="9051904" cy="587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sup>
                      </m:sSubSup>
                      <m:r>
                        <m:rPr>
                          <m:lit/>
                        </m:rPr>
                        <a:rPr lang="en-US" sz="2000" b="0" i="1" smtClean="0">
                          <a:latin typeface="Cambria Math" panose="02040503050406030204" pitchFamily="18" charset="0"/>
                        </a:rPr>
                        <m:t>+</m:t>
                      </m:r>
                      <m:r>
                        <a:rPr lang="en-US" sz="2000" b="0" i="1" smtClean="0">
                          <a:latin typeface="Cambria Math" panose="02040503050406030204" pitchFamily="18" charset="0"/>
                        </a:rPr>
                        <m:t>𝜂</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sSubSup>
                            <m:sSubSupPr>
                              <m:ctrlPr>
                                <a:rPr lang="en-US" sz="2000" b="0" i="1" smtClean="0">
                                  <a:solidFill>
                                    <a:schemeClr val="accent2"/>
                                  </a:solidFill>
                                  <a:latin typeface="Cambria Math" panose="02040503050406030204" pitchFamily="18" charset="0"/>
                                  <a:ea typeface="Cambria Math" panose="02040503050406030204" pitchFamily="18" charset="0"/>
                                </a:rPr>
                              </m:ctrlPr>
                            </m:sSubSupPr>
                            <m:e>
                              <m:r>
                                <a:rPr lang="en-US" sz="2000" b="0" i="1" smtClean="0">
                                  <a:solidFill>
                                    <a:schemeClr val="accent2"/>
                                  </a:solidFill>
                                  <a:latin typeface="Cambria Math" panose="02040503050406030204" pitchFamily="18" charset="0"/>
                                  <a:ea typeface="Cambria Math" panose="02040503050406030204" pitchFamily="18" charset="0"/>
                                </a:rPr>
                                <m:t>𝑥</m:t>
                              </m:r>
                            </m:e>
                            <m:sub>
                              <m:r>
                                <a:rPr lang="en-US" sz="2000" b="0" i="1" smtClean="0">
                                  <a:solidFill>
                                    <a:schemeClr val="accent2"/>
                                  </a:solidFill>
                                  <a:latin typeface="Cambria Math" panose="02040503050406030204" pitchFamily="18" charset="0"/>
                                  <a:ea typeface="Cambria Math" panose="02040503050406030204" pitchFamily="18" charset="0"/>
                                </a:rPr>
                                <m:t>𝑗</m:t>
                              </m:r>
                            </m:sub>
                            <m:sup>
                              <m:r>
                                <a:rPr lang="en-US" sz="2000" b="0" i="1" smtClean="0">
                                  <a:solidFill>
                                    <a:schemeClr val="accent2"/>
                                  </a:solidFill>
                                  <a:latin typeface="Cambria Math" panose="02040503050406030204" pitchFamily="18" charset="0"/>
                                  <a:ea typeface="Cambria Math" panose="02040503050406030204" pitchFamily="18" charset="0"/>
                                </a:rPr>
                                <m:t>(</m:t>
                              </m:r>
                              <m:r>
                                <a:rPr lang="en-US" sz="2000" b="0" i="1" smtClean="0">
                                  <a:solidFill>
                                    <a:schemeClr val="accent2"/>
                                  </a:solidFill>
                                  <a:latin typeface="Cambria Math" panose="02040503050406030204" pitchFamily="18" charset="0"/>
                                  <a:ea typeface="Cambria Math" panose="02040503050406030204" pitchFamily="18" charset="0"/>
                                </a:rPr>
                                <m:t>𝑘</m:t>
                              </m:r>
                              <m:r>
                                <a:rPr lang="en-US" sz="2000" b="0" i="1" smtClean="0">
                                  <a:solidFill>
                                    <a:schemeClr val="accent2"/>
                                  </a:solidFill>
                                  <a:latin typeface="Cambria Math" panose="02040503050406030204" pitchFamily="18" charset="0"/>
                                  <a:ea typeface="Cambria Math" panose="02040503050406030204" pitchFamily="18" charset="0"/>
                                </a:rPr>
                                <m:t>)</m:t>
                              </m:r>
                            </m:sup>
                          </m:sSubSup>
                          <m:r>
                            <a:rPr lang="en-US" sz="2000" b="0" i="1" smtClean="0">
                              <a:solidFill>
                                <a:schemeClr val="accent2"/>
                              </a:solidFill>
                              <a:latin typeface="Cambria Math" panose="02040503050406030204" pitchFamily="18" charset="0"/>
                              <a:ea typeface="Cambria Math" panose="02040503050406030204" pitchFamily="18" charset="0"/>
                            </a:rPr>
                            <m:t>∼</m:t>
                          </m:r>
                          <m:sSup>
                            <m:sSupPr>
                              <m:ctrlPr>
                                <a:rPr lang="en-US" sz="2000" b="0" i="1" smtClean="0">
                                  <a:solidFill>
                                    <a:schemeClr val="accent2"/>
                                  </a:solidFill>
                                  <a:latin typeface="Cambria Math" panose="02040503050406030204" pitchFamily="18" charset="0"/>
                                  <a:ea typeface="Cambria Math" panose="02040503050406030204" pitchFamily="18" charset="0"/>
                                </a:rPr>
                              </m:ctrlPr>
                            </m:sSupPr>
                            <m:e>
                              <m:r>
                                <a:rPr lang="en-US" sz="2000" b="0" i="1" smtClean="0">
                                  <a:solidFill>
                                    <a:schemeClr val="accent2"/>
                                  </a:solidFill>
                                  <a:latin typeface="Cambria Math" panose="02040503050406030204" pitchFamily="18" charset="0"/>
                                  <a:ea typeface="Cambria Math" panose="02040503050406030204" pitchFamily="18" charset="0"/>
                                </a:rPr>
                                <m:t>𝑞</m:t>
                              </m:r>
                            </m:e>
                            <m:sup>
                              <m:r>
                                <a:rPr lang="en-US" sz="2000" b="0" i="1" smtClean="0">
                                  <a:solidFill>
                                    <a:schemeClr val="accent2"/>
                                  </a:solidFill>
                                  <a:latin typeface="Cambria Math" panose="02040503050406030204" pitchFamily="18" charset="0"/>
                                  <a:ea typeface="Cambria Math" panose="02040503050406030204" pitchFamily="18" charset="0"/>
                                </a:rPr>
                                <m:t>(</m:t>
                              </m:r>
                              <m:r>
                                <a:rPr lang="en-US" sz="2000" b="0" i="1" smtClean="0">
                                  <a:solidFill>
                                    <a:schemeClr val="accent2"/>
                                  </a:solidFill>
                                  <a:latin typeface="Cambria Math" panose="02040503050406030204" pitchFamily="18" charset="0"/>
                                  <a:ea typeface="Cambria Math" panose="02040503050406030204" pitchFamily="18" charset="0"/>
                                </a:rPr>
                                <m:t>𝑘</m:t>
                              </m:r>
                              <m:r>
                                <a:rPr lang="en-US" sz="2000" b="0" i="1" smtClean="0">
                                  <a:solidFill>
                                    <a:schemeClr val="accent2"/>
                                  </a:solidFill>
                                  <a:latin typeface="Cambria Math" panose="02040503050406030204" pitchFamily="18" charset="0"/>
                                  <a:ea typeface="Cambria Math" panose="02040503050406030204" pitchFamily="18" charset="0"/>
                                </a:rPr>
                                <m:t>)</m:t>
                              </m:r>
                            </m:sup>
                          </m:sSup>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k</m:t>
                              </m:r>
                              <m:d>
                                <m:dPr>
                                  <m:ctrlPr>
                                    <a:rPr lang="en-US" sz="2000" b="0" i="1" smtClean="0">
                                      <a:latin typeface="Cambria Math" panose="02040503050406030204" pitchFamily="18" charset="0"/>
                                    </a:rPr>
                                  </m:ctrlPr>
                                </m:dPr>
                                <m:e>
                                  <m:sSubSup>
                                    <m:sSubSupPr>
                                      <m:ctrlPr>
                                        <a:rPr lang="en-US" sz="2000" i="1" smtClean="0">
                                          <a:solidFill>
                                            <a:schemeClr val="accent2"/>
                                          </a:solidFill>
                                          <a:latin typeface="Cambria Math" panose="02040503050406030204" pitchFamily="18" charset="0"/>
                                          <a:ea typeface="Cambria Math" panose="02040503050406030204" pitchFamily="18" charset="0"/>
                                        </a:rPr>
                                      </m:ctrlPr>
                                    </m:sSubSupPr>
                                    <m:e>
                                      <m:r>
                                        <a:rPr lang="en-US" sz="2000" i="1">
                                          <a:solidFill>
                                            <a:schemeClr val="accent2"/>
                                          </a:solidFill>
                                          <a:latin typeface="Cambria Math" panose="02040503050406030204" pitchFamily="18" charset="0"/>
                                          <a:ea typeface="Cambria Math" panose="02040503050406030204" pitchFamily="18" charset="0"/>
                                        </a:rPr>
                                        <m:t>𝑥</m:t>
                                      </m:r>
                                    </m:e>
                                    <m:sub>
                                      <m:r>
                                        <a:rPr lang="en-US" sz="2000" i="1">
                                          <a:solidFill>
                                            <a:schemeClr val="accent2"/>
                                          </a:solidFill>
                                          <a:latin typeface="Cambria Math" panose="02040503050406030204" pitchFamily="18" charset="0"/>
                                          <a:ea typeface="Cambria Math" panose="02040503050406030204" pitchFamily="18" charset="0"/>
                                        </a:rPr>
                                        <m:t>𝑗</m:t>
                                      </m:r>
                                    </m:sub>
                                    <m:sup>
                                      <m:r>
                                        <a:rPr lang="en-US" sz="2000" i="1">
                                          <a:solidFill>
                                            <a:schemeClr val="accent2"/>
                                          </a:solidFill>
                                          <a:latin typeface="Cambria Math" panose="02040503050406030204" pitchFamily="18" charset="0"/>
                                          <a:ea typeface="Cambria Math" panose="02040503050406030204" pitchFamily="18" charset="0"/>
                                        </a:rPr>
                                        <m:t>(</m:t>
                                      </m:r>
                                      <m:r>
                                        <a:rPr lang="en-US" sz="2000" i="1">
                                          <a:solidFill>
                                            <a:schemeClr val="accent2"/>
                                          </a:solidFill>
                                          <a:latin typeface="Cambria Math" panose="02040503050406030204" pitchFamily="18" charset="0"/>
                                          <a:ea typeface="Cambria Math" panose="02040503050406030204" pitchFamily="18" charset="0"/>
                                        </a:rPr>
                                        <m:t>𝑘</m:t>
                                      </m:r>
                                      <m:r>
                                        <a:rPr lang="en-US" sz="2000" i="1">
                                          <a:solidFill>
                                            <a:schemeClr val="accent2"/>
                                          </a:solidFill>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𝑥</m:t>
                                      </m:r>
                                    </m:e>
                                    <m:sub>
                                      <m:r>
                                        <a:rPr lang="en-US" sz="2000" b="0" i="1" smtClean="0">
                                          <a:latin typeface="Cambria Math" panose="02040503050406030204" pitchFamily="18" charset="0"/>
                                        </a:rPr>
                                        <m:t>𝑖</m:t>
                                      </m:r>
                                    </m:sub>
                                    <m:sup>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sup>
                                  </m:sSubSup>
                                </m:e>
                              </m:d>
                              <m:r>
                                <a:rPr lang="en-US" sz="2000" b="0" i="0" smtClean="0">
                                  <a:latin typeface="Cambria Math" panose="02040503050406030204" pitchFamily="18" charset="0"/>
                                </a:rPr>
                                <m:t> </m:t>
                              </m:r>
                              <m:r>
                                <m:rPr>
                                  <m:sty m:val="p"/>
                                </m:rPr>
                                <a:rPr lang="en-US" sz="2000">
                                  <a:latin typeface="Cambria Math" panose="02040503050406030204" pitchFamily="18" charset="0"/>
                                </a:rPr>
                                <m:t>∇</m:t>
                              </m:r>
                            </m:e>
                            <m:sub>
                              <m:sSubSup>
                                <m:sSubSupPr>
                                  <m:ctrlPr>
                                    <a:rPr lang="en-US" sz="2000" b="0" i="1" smtClean="0">
                                      <a:solidFill>
                                        <a:schemeClr val="accent2"/>
                                      </a:solidFill>
                                      <a:latin typeface="Cambria Math" panose="02040503050406030204" pitchFamily="18" charset="0"/>
                                    </a:rPr>
                                  </m:ctrlPr>
                                </m:sSubSupPr>
                                <m:e>
                                  <m:r>
                                    <a:rPr lang="en-US" sz="2000" b="0" i="1" smtClean="0">
                                      <a:solidFill>
                                        <a:schemeClr val="accent2"/>
                                      </a:solidFill>
                                      <a:latin typeface="Cambria Math" panose="02040503050406030204" pitchFamily="18" charset="0"/>
                                    </a:rPr>
                                    <m:t>𝑥</m:t>
                                  </m:r>
                                </m:e>
                                <m:sub>
                                  <m:r>
                                    <a:rPr lang="en-US" sz="2000" b="0" i="1" smtClean="0">
                                      <a:solidFill>
                                        <a:schemeClr val="accent2"/>
                                      </a:solidFill>
                                      <a:latin typeface="Cambria Math" panose="02040503050406030204" pitchFamily="18" charset="0"/>
                                    </a:rPr>
                                    <m:t>𝑗</m:t>
                                  </m:r>
                                </m:sub>
                                <m:sup>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𝑘</m:t>
                                  </m:r>
                                  <m:r>
                                    <a:rPr lang="en-US" sz="2000" b="0" i="1" smtClean="0">
                                      <a:solidFill>
                                        <a:schemeClr val="accent2"/>
                                      </a:solidFill>
                                      <a:latin typeface="Cambria Math" panose="02040503050406030204" pitchFamily="18" charset="0"/>
                                    </a:rPr>
                                    <m:t>)</m:t>
                                  </m:r>
                                </m:sup>
                              </m:sSubSup>
                            </m:sub>
                          </m:sSub>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sSubSup>
                                <m:sSubSupPr>
                                  <m:ctrlPr>
                                    <a:rPr lang="en-US" sz="2000" b="0" i="1" smtClean="0">
                                      <a:solidFill>
                                        <a:schemeClr val="accent2"/>
                                      </a:solidFill>
                                      <a:latin typeface="Cambria Math" panose="02040503050406030204" pitchFamily="18" charset="0"/>
                                    </a:rPr>
                                  </m:ctrlPr>
                                </m:sSubSupPr>
                                <m:e>
                                  <m:r>
                                    <a:rPr lang="en-US" sz="2000" b="0" i="1" smtClean="0">
                                      <a:solidFill>
                                        <a:schemeClr val="accent2"/>
                                      </a:solidFill>
                                      <a:latin typeface="Cambria Math" panose="02040503050406030204" pitchFamily="18" charset="0"/>
                                    </a:rPr>
                                    <m:t>𝑥</m:t>
                                  </m:r>
                                </m:e>
                                <m:sub>
                                  <m:r>
                                    <a:rPr lang="en-US" sz="2000" b="0" i="1" smtClean="0">
                                      <a:solidFill>
                                        <a:schemeClr val="accent2"/>
                                      </a:solidFill>
                                      <a:latin typeface="Cambria Math" panose="02040503050406030204" pitchFamily="18" charset="0"/>
                                    </a:rPr>
                                    <m:t>𝑗</m:t>
                                  </m:r>
                                </m:sub>
                                <m:sup>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𝑘</m:t>
                                  </m:r>
                                  <m:r>
                                    <a:rPr lang="en-US" sz="2000" b="0" i="1" smtClean="0">
                                      <a:solidFill>
                                        <a:schemeClr val="accent2"/>
                                      </a:solidFill>
                                      <a:latin typeface="Cambria Math" panose="02040503050406030204" pitchFamily="18" charset="0"/>
                                    </a:rPr>
                                    <m:t>)</m:t>
                                  </m:r>
                                </m:sup>
                              </m:sSub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Sup>
                                <m:sSubSupPr>
                                  <m:ctrlPr>
                                    <a:rPr lang="en-US" sz="2000" i="1" smtClean="0">
                                      <a:solidFill>
                                        <a:schemeClr val="accent2"/>
                                      </a:solidFill>
                                      <a:latin typeface="Cambria Math" panose="02040503050406030204" pitchFamily="18" charset="0"/>
                                      <a:ea typeface="Cambria Math" panose="02040503050406030204" pitchFamily="18" charset="0"/>
                                    </a:rPr>
                                  </m:ctrlPr>
                                </m:sSubSupPr>
                                <m:e>
                                  <m:r>
                                    <a:rPr lang="en-US" sz="2000" i="1">
                                      <a:solidFill>
                                        <a:schemeClr val="accent2"/>
                                      </a:solidFill>
                                      <a:latin typeface="Cambria Math" panose="02040503050406030204" pitchFamily="18" charset="0"/>
                                      <a:ea typeface="Cambria Math" panose="02040503050406030204" pitchFamily="18" charset="0"/>
                                    </a:rPr>
                                    <m:t>𝑥</m:t>
                                  </m:r>
                                </m:e>
                                <m:sub>
                                  <m:r>
                                    <a:rPr lang="en-US" sz="2000" i="1">
                                      <a:solidFill>
                                        <a:schemeClr val="accent2"/>
                                      </a:solidFill>
                                      <a:latin typeface="Cambria Math" panose="02040503050406030204" pitchFamily="18" charset="0"/>
                                      <a:ea typeface="Cambria Math" panose="02040503050406030204" pitchFamily="18" charset="0"/>
                                    </a:rPr>
                                    <m:t>𝑗</m:t>
                                  </m:r>
                                </m:sub>
                                <m:sup>
                                  <m:r>
                                    <a:rPr lang="en-US" sz="2000" i="1">
                                      <a:solidFill>
                                        <a:schemeClr val="accent2"/>
                                      </a:solidFill>
                                      <a:latin typeface="Cambria Math" panose="02040503050406030204" pitchFamily="18" charset="0"/>
                                      <a:ea typeface="Cambria Math" panose="02040503050406030204" pitchFamily="18" charset="0"/>
                                    </a:rPr>
                                    <m:t>(</m:t>
                                  </m:r>
                                  <m:r>
                                    <a:rPr lang="en-US" sz="2000" i="1">
                                      <a:solidFill>
                                        <a:schemeClr val="accent2"/>
                                      </a:solidFill>
                                      <a:latin typeface="Cambria Math" panose="02040503050406030204" pitchFamily="18" charset="0"/>
                                      <a:ea typeface="Cambria Math" panose="02040503050406030204" pitchFamily="18" charset="0"/>
                                    </a:rPr>
                                    <m:t>𝑘</m:t>
                                  </m:r>
                                  <m:r>
                                    <a:rPr lang="en-US" sz="2000" i="1">
                                      <a:solidFill>
                                        <a:schemeClr val="accent2"/>
                                      </a:solidFill>
                                      <a:latin typeface="Cambria Math" panose="02040503050406030204" pitchFamily="18" charset="0"/>
                                      <a:ea typeface="Cambria Math" panose="02040503050406030204" pitchFamily="18" charset="0"/>
                                    </a:rPr>
                                    <m:t>)</m:t>
                                  </m:r>
                                </m:sup>
                              </m:sSubSup>
                            </m:sub>
                          </m:sSub>
                          <m:r>
                            <m:rPr>
                              <m:sty m:val="p"/>
                            </m:rPr>
                            <a:rPr lang="en-US" sz="2000">
                              <a:latin typeface="Cambria Math" panose="02040503050406030204" pitchFamily="18" charset="0"/>
                            </a:rPr>
                            <m:t>k</m:t>
                          </m:r>
                          <m:d>
                            <m:dPr>
                              <m:ctrlPr>
                                <a:rPr lang="en-US" sz="2000" i="1">
                                  <a:latin typeface="Cambria Math" panose="02040503050406030204" pitchFamily="18" charset="0"/>
                                </a:rPr>
                              </m:ctrlPr>
                            </m:dPr>
                            <m:e>
                              <m:sSubSup>
                                <m:sSubSupPr>
                                  <m:ctrlPr>
                                    <a:rPr lang="en-US" sz="2000" i="1" smtClean="0">
                                      <a:solidFill>
                                        <a:schemeClr val="accent2"/>
                                      </a:solidFill>
                                      <a:latin typeface="Cambria Math" panose="02040503050406030204" pitchFamily="18" charset="0"/>
                                      <a:ea typeface="Cambria Math" panose="02040503050406030204" pitchFamily="18" charset="0"/>
                                    </a:rPr>
                                  </m:ctrlPr>
                                </m:sSubSupPr>
                                <m:e>
                                  <m:r>
                                    <a:rPr lang="en-US" sz="2000" i="1">
                                      <a:solidFill>
                                        <a:schemeClr val="accent2"/>
                                      </a:solidFill>
                                      <a:latin typeface="Cambria Math" panose="02040503050406030204" pitchFamily="18" charset="0"/>
                                      <a:ea typeface="Cambria Math" panose="02040503050406030204" pitchFamily="18" charset="0"/>
                                    </a:rPr>
                                    <m:t>𝑥</m:t>
                                  </m:r>
                                </m:e>
                                <m:sub>
                                  <m:r>
                                    <a:rPr lang="en-US" sz="2000" i="1">
                                      <a:solidFill>
                                        <a:schemeClr val="accent2"/>
                                      </a:solidFill>
                                      <a:latin typeface="Cambria Math" panose="02040503050406030204" pitchFamily="18" charset="0"/>
                                      <a:ea typeface="Cambria Math" panose="02040503050406030204" pitchFamily="18" charset="0"/>
                                    </a:rPr>
                                    <m:t>𝑗</m:t>
                                  </m:r>
                                </m:sub>
                                <m:sup>
                                  <m:r>
                                    <a:rPr lang="en-US" sz="2000" i="1">
                                      <a:solidFill>
                                        <a:schemeClr val="accent2"/>
                                      </a:solidFill>
                                      <a:latin typeface="Cambria Math" panose="02040503050406030204" pitchFamily="18" charset="0"/>
                                      <a:ea typeface="Cambria Math" panose="02040503050406030204" pitchFamily="18" charset="0"/>
                                    </a:rPr>
                                    <m:t>(</m:t>
                                  </m:r>
                                  <m:r>
                                    <a:rPr lang="en-US" sz="2000" i="1">
                                      <a:solidFill>
                                        <a:schemeClr val="accent2"/>
                                      </a:solidFill>
                                      <a:latin typeface="Cambria Math" panose="02040503050406030204" pitchFamily="18" charset="0"/>
                                      <a:ea typeface="Cambria Math" panose="02040503050406030204" pitchFamily="18" charset="0"/>
                                    </a:rPr>
                                    <m:t>𝑘</m:t>
                                  </m:r>
                                  <m:r>
                                    <a:rPr lang="en-US" sz="2000" i="1">
                                      <a:solidFill>
                                        <a:schemeClr val="accent2"/>
                                      </a:solidFill>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𝑥</m:t>
                                  </m:r>
                                </m:e>
                                <m:sub>
                                  <m:r>
                                    <a:rPr lang="en-US" sz="2000" b="0" i="1" smtClean="0">
                                      <a:latin typeface="Cambria Math" panose="02040503050406030204" pitchFamily="18" charset="0"/>
                                    </a:rPr>
                                    <m:t>𝑖</m:t>
                                  </m:r>
                                </m:sub>
                                <m:sup>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sup>
                              </m:sSubSup>
                            </m:e>
                          </m:d>
                        </m:e>
                      </m:d>
                      <m:r>
                        <a:rPr lang="en-US" sz="2000" b="0" i="1" smtClean="0">
                          <a:latin typeface="Cambria Math" panose="02040503050406030204" pitchFamily="18" charset="0"/>
                        </a:rPr>
                        <m:t> </m:t>
                      </m:r>
                    </m:oMath>
                  </m:oMathPara>
                </a14:m>
                <a:endParaRPr lang="en-QA" sz="2000" dirty="0"/>
              </a:p>
            </p:txBody>
          </p:sp>
        </mc:Choice>
        <mc:Fallback xmlns="">
          <p:sp>
            <p:nvSpPr>
              <p:cNvPr id="3" name="TextBox 2">
                <a:extLst>
                  <a:ext uri="{FF2B5EF4-FFF2-40B4-BE49-F238E27FC236}">
                    <a16:creationId xmlns:a16="http://schemas.microsoft.com/office/drawing/2014/main" id="{4FBC4A4E-2223-DDB0-75A7-B74FBF51E2AB}"/>
                  </a:ext>
                </a:extLst>
              </p:cNvPr>
              <p:cNvSpPr txBox="1">
                <a:spLocks noRot="1" noChangeAspect="1" noMove="1" noResize="1" noEditPoints="1" noAdjustHandles="1" noChangeArrowheads="1" noChangeShapeType="1" noTextEdit="1"/>
              </p:cNvSpPr>
              <p:nvPr/>
            </p:nvSpPr>
            <p:spPr>
              <a:xfrm>
                <a:off x="-150493" y="3401226"/>
                <a:ext cx="9051904" cy="587084"/>
              </a:xfrm>
              <a:prstGeom prst="rect">
                <a:avLst/>
              </a:prstGeom>
              <a:blipFill>
                <a:blip r:embed="rId4"/>
                <a:stretch>
                  <a:fillRect b="-14894"/>
                </a:stretch>
              </a:blipFill>
            </p:spPr>
            <p:txBody>
              <a:bodyPr/>
              <a:lstStyle/>
              <a:p>
                <a:r>
                  <a:rPr lang="en-QA">
                    <a:noFill/>
                  </a:rPr>
                  <a:t> </a:t>
                </a:r>
              </a:p>
            </p:txBody>
          </p:sp>
        </mc:Fallback>
      </mc:AlternateContent>
      <p:sp>
        <p:nvSpPr>
          <p:cNvPr id="6" name="TextBox 5">
            <a:extLst>
              <a:ext uri="{FF2B5EF4-FFF2-40B4-BE49-F238E27FC236}">
                <a16:creationId xmlns:a16="http://schemas.microsoft.com/office/drawing/2014/main" id="{36EDE156-35DC-8362-2B9B-C9028B32C34C}"/>
              </a:ext>
            </a:extLst>
          </p:cNvPr>
          <p:cNvSpPr txBox="1"/>
          <p:nvPr/>
        </p:nvSpPr>
        <p:spPr>
          <a:xfrm>
            <a:off x="174528" y="5216843"/>
            <a:ext cx="7167176" cy="163121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Expressive</a:t>
            </a:r>
          </a:p>
          <a:p>
            <a:r>
              <a:rPr lang="en-US" sz="2000" dirty="0">
                <a:latin typeface="Times New Roman" panose="02020603050405020304" pitchFamily="18" charset="0"/>
                <a:cs typeface="Times New Roman" panose="02020603050405020304" pitchFamily="18" charset="0"/>
              </a:rPr>
              <a:t>✅ Particle efficient (better modes coverage)</a:t>
            </a:r>
          </a:p>
          <a:p>
            <a:r>
              <a:rPr lang="en-US" sz="2000" dirty="0">
                <a:latin typeface="Times New Roman" panose="02020603050405020304" pitchFamily="18" charset="0"/>
                <a:cs typeface="Times New Roman" panose="02020603050405020304" pitchFamily="18" charset="0"/>
              </a:rPr>
              <a:t>✅ Easy to detect convergence (</a:t>
            </a:r>
            <a:r>
              <a:rPr lang="en-US" sz="2000" dirty="0">
                <a:solidFill>
                  <a:schemeClr val="accent6">
                    <a:lumMod val="75000"/>
                  </a:schemeClr>
                </a:solidFill>
                <a:latin typeface="Times New Roman" panose="02020603050405020304" pitchFamily="18" charset="0"/>
                <a:cs typeface="Times New Roman" panose="02020603050405020304" pitchFamily="18" charset="0"/>
              </a:rPr>
              <a:t>Stein identity</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No convergence guarantees</a:t>
            </a:r>
          </a:p>
          <a:p>
            <a:r>
              <a:rPr lang="en-US" sz="2000" dirty="0">
                <a:latin typeface="Times New Roman" panose="02020603050405020304" pitchFamily="18" charset="0"/>
                <a:cs typeface="Times New Roman" panose="02020603050405020304" pitchFamily="18" charset="0"/>
              </a:rPr>
              <a:t>❌ Slow sampling (not scalable)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BA8813-97E2-9BEA-593A-DE00F4450266}"/>
                  </a:ext>
                </a:extLst>
              </p:cNvPr>
              <p:cNvSpPr txBox="1"/>
              <p:nvPr/>
            </p:nvSpPr>
            <p:spPr>
              <a:xfrm>
                <a:off x="342148" y="1642605"/>
                <a:ext cx="7525843" cy="1323439"/>
              </a:xfrm>
              <a:prstGeom prst="rect">
                <a:avLst/>
              </a:prstGeom>
              <a:noFill/>
            </p:spPr>
            <p:txBody>
              <a:bodyPr wrap="none" rtlCol="0">
                <a:spAutoFit/>
              </a:bodyPr>
              <a:lstStyle/>
              <a:p>
                <a:pPr marL="342900" indent="-342900">
                  <a:buFont typeface="Arial" panose="020B0604020202020204" pitchFamily="34" charset="0"/>
                  <a:buChar char="•"/>
                </a:pPr>
                <a:r>
                  <a:rPr lang="en-QA" sz="2000" b="1" dirty="0">
                    <a:latin typeface="Times New Roman" panose="02020603050405020304" pitchFamily="18" charset="0"/>
                    <a:cs typeface="Times New Roman" panose="02020603050405020304" pitchFamily="18" charset="0"/>
                  </a:rPr>
                  <a:t>Stein Variational Gradient Descent (SVGD)</a:t>
                </a:r>
                <a:r>
                  <a:rPr lang="en-QA" sz="2000" dirty="0">
                    <a:latin typeface="Times New Roman" panose="02020603050405020304" pitchFamily="18" charset="0"/>
                    <a:cs typeface="Times New Roman" panose="02020603050405020304" pitchFamily="18" charset="0"/>
                  </a:rPr>
                  <a:t> </a:t>
                </a:r>
                <a:r>
                  <a:rPr lang="en-QA" sz="2000" dirty="0">
                    <a:solidFill>
                      <a:schemeClr val="bg2">
                        <a:lumMod val="75000"/>
                      </a:schemeClr>
                    </a:solidFill>
                    <a:latin typeface="Times New Roman" panose="02020603050405020304" pitchFamily="18" charset="0"/>
                    <a:cs typeface="Times New Roman" panose="02020603050405020304" pitchFamily="18" charset="0"/>
                  </a:rPr>
                  <a:t>[Liu and Wang’16]</a:t>
                </a:r>
              </a:p>
              <a:p>
                <a:pPr marL="800100" lvl="1" indent="-34290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Simulates </a:t>
                </a:r>
                <a:r>
                  <a:rPr lang="en-QA" sz="2000" b="1" dirty="0">
                    <a:solidFill>
                      <a:schemeClr val="accent1"/>
                    </a:solidFill>
                    <a:latin typeface="Times New Roman" panose="02020603050405020304" pitchFamily="18" charset="0"/>
                    <a:cs typeface="Times New Roman" panose="02020603050405020304" pitchFamily="18" charset="0"/>
                  </a:rPr>
                  <a:t>deterministic</a:t>
                </a:r>
                <a:r>
                  <a:rPr lang="en-QA" sz="2000" dirty="0">
                    <a:latin typeface="Times New Roman" panose="02020603050405020304" pitchFamily="18" charset="0"/>
                    <a:cs typeface="Times New Roman" panose="02020603050405020304" pitchFamily="18" charset="0"/>
                  </a:rPr>
                  <a:t> interacting particles dynamics</a:t>
                </a:r>
              </a:p>
              <a:p>
                <a:pPr marL="800100" lvl="1" indent="-342900">
                  <a:buFont typeface="Arial" panose="020B0604020202020204" pitchFamily="34" charset="0"/>
                  <a:buChar char="•"/>
                </a:pPr>
                <a:endParaRPr lang="en-QA"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QA" sz="2000" b="1" dirty="0">
                    <a:latin typeface="Times New Roman" panose="02020603050405020304" pitchFamily="18" charset="0"/>
                    <a:cs typeface="Times New Roman" panose="02020603050405020304" pitchFamily="18" charset="0"/>
                  </a:rPr>
                  <a:t>Given: </a:t>
                </a:r>
                <a:r>
                  <a:rPr lang="en-QA" sz="2000" dirty="0">
                    <a:latin typeface="Times New Roman" panose="02020603050405020304" pitchFamily="18" charset="0"/>
                    <a:cs typeface="Times New Roman" panose="02020603050405020304" pitchFamily="18" charset="0"/>
                  </a:rPr>
                  <a:t>Initial particles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𝑚</m:t>
                        </m:r>
                      </m:sub>
                    </m:sSub>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𝑞</m:t>
                        </m:r>
                      </m:e>
                      <m:sup>
                        <m:r>
                          <a:rPr lang="en-US" sz="2000" b="0" i="1" smtClean="0">
                            <a:latin typeface="Cambria Math" panose="02040503050406030204" pitchFamily="18" charset="0"/>
                            <a:cs typeface="Times New Roman" panose="02020603050405020304" pitchFamily="18" charset="0"/>
                          </a:rPr>
                          <m:t>0</m:t>
                        </m:r>
                      </m:sup>
                    </m:sSup>
                  </m:oMath>
                </a14:m>
                <a:r>
                  <a:rPr lang="en-QA" sz="2000" dirty="0">
                    <a:latin typeface="Times New Roman" panose="02020603050405020304" pitchFamily="18" charset="0"/>
                    <a:cs typeface="Times New Roman" panose="02020603050405020304" pitchFamily="18" charset="0"/>
                  </a:rPr>
                  <a:t> and kernel </a:t>
                </a:r>
                <a14:m>
                  <m:oMath xmlns:m="http://schemas.openxmlformats.org/officeDocument/2006/math">
                    <m:r>
                      <a:rPr lang="en-US" sz="2000" i="1" dirty="0" smtClean="0">
                        <a:latin typeface="Cambria Math" panose="02040503050406030204" pitchFamily="18" charset="0"/>
                      </a:rPr>
                      <m:t>𝑘</m:t>
                    </m:r>
                    <m:r>
                      <a:rPr lang="en-US" sz="2000" i="1" dirty="0"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ℝ</m:t>
                    </m:r>
                  </m:oMath>
                </a14:m>
                <a:r>
                  <a:rPr lang="en-QA" sz="2000"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A1BA8813-97E2-9BEA-593A-DE00F4450266}"/>
                  </a:ext>
                </a:extLst>
              </p:cNvPr>
              <p:cNvSpPr txBox="1">
                <a:spLocks noRot="1" noChangeAspect="1" noMove="1" noResize="1" noEditPoints="1" noAdjustHandles="1" noChangeArrowheads="1" noChangeShapeType="1" noTextEdit="1"/>
              </p:cNvSpPr>
              <p:nvPr/>
            </p:nvSpPr>
            <p:spPr>
              <a:xfrm>
                <a:off x="342148" y="1642605"/>
                <a:ext cx="7525843" cy="1323439"/>
              </a:xfrm>
              <a:prstGeom prst="rect">
                <a:avLst/>
              </a:prstGeom>
              <a:blipFill>
                <a:blip r:embed="rId5"/>
                <a:stretch>
                  <a:fillRect l="-505" t="-2857" b="-6667"/>
                </a:stretch>
              </a:blipFill>
            </p:spPr>
            <p:txBody>
              <a:bodyPr/>
              <a:lstStyle/>
              <a:p>
                <a:r>
                  <a:rPr lang="en-QA">
                    <a:noFill/>
                  </a:rPr>
                  <a:t> </a:t>
                </a:r>
              </a:p>
            </p:txBody>
          </p:sp>
        </mc:Fallback>
      </mc:AlternateContent>
      <p:grpSp>
        <p:nvGrpSpPr>
          <p:cNvPr id="16" name="Group 15">
            <a:extLst>
              <a:ext uri="{FF2B5EF4-FFF2-40B4-BE49-F238E27FC236}">
                <a16:creationId xmlns:a16="http://schemas.microsoft.com/office/drawing/2014/main" id="{F29BB3C7-ACD0-8052-D761-96471CD25769}"/>
              </a:ext>
            </a:extLst>
          </p:cNvPr>
          <p:cNvGrpSpPr/>
          <p:nvPr/>
        </p:nvGrpSpPr>
        <p:grpSpPr>
          <a:xfrm>
            <a:off x="6676202" y="3988311"/>
            <a:ext cx="1838214" cy="823502"/>
            <a:chOff x="6338001" y="3737791"/>
            <a:chExt cx="2187563" cy="823502"/>
          </a:xfrm>
        </p:grpSpPr>
        <p:sp>
          <p:nvSpPr>
            <p:cNvPr id="7" name="Left Brace 6">
              <a:extLst>
                <a:ext uri="{FF2B5EF4-FFF2-40B4-BE49-F238E27FC236}">
                  <a16:creationId xmlns:a16="http://schemas.microsoft.com/office/drawing/2014/main" id="{80562D09-5B70-5A1E-04ED-7919F10BED5F}"/>
                </a:ext>
              </a:extLst>
            </p:cNvPr>
            <p:cNvSpPr/>
            <p:nvPr/>
          </p:nvSpPr>
          <p:spPr>
            <a:xfrm rot="16200000">
              <a:off x="7232662" y="2843130"/>
              <a:ext cx="398242" cy="2187563"/>
            </a:xfrm>
            <a:prstGeom prst="leftBrace">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solidFill>
                  <a:schemeClr val="accent1"/>
                </a:solidFill>
              </a:endParaRPr>
            </a:p>
          </p:txBody>
        </p:sp>
        <p:sp>
          <p:nvSpPr>
            <p:cNvPr id="11" name="TextBox 10">
              <a:extLst>
                <a:ext uri="{FF2B5EF4-FFF2-40B4-BE49-F238E27FC236}">
                  <a16:creationId xmlns:a16="http://schemas.microsoft.com/office/drawing/2014/main" id="{DF9A79AC-C891-EF76-50D2-7A8ACA2BC5CC}"/>
                </a:ext>
              </a:extLst>
            </p:cNvPr>
            <p:cNvSpPr txBox="1"/>
            <p:nvPr/>
          </p:nvSpPr>
          <p:spPr>
            <a:xfrm>
              <a:off x="6791169" y="4161183"/>
              <a:ext cx="1293944" cy="400110"/>
            </a:xfrm>
            <a:prstGeom prst="rect">
              <a:avLst/>
            </a:prstGeom>
            <a:noFill/>
          </p:spPr>
          <p:txBody>
            <a:bodyPr wrap="none" rtlCol="0">
              <a:spAutoFit/>
            </a:bodyPr>
            <a:lstStyle/>
            <a:p>
              <a:r>
                <a:rPr lang="en-QA" sz="2000" dirty="0">
                  <a:solidFill>
                    <a:schemeClr val="accent1"/>
                  </a:solidFill>
                  <a:latin typeface="Times New Roman" panose="02020603050405020304" pitchFamily="18" charset="0"/>
                  <a:cs typeface="Times New Roman" panose="02020603050405020304" pitchFamily="18" charset="0"/>
                </a:rPr>
                <a:t>Dispersion</a:t>
              </a:r>
              <a:endParaRPr lang="en-QA" sz="2000" dirty="0"/>
            </a:p>
          </p:txBody>
        </p:sp>
      </p:grpSp>
      <p:grpSp>
        <p:nvGrpSpPr>
          <p:cNvPr id="15" name="Group 14">
            <a:extLst>
              <a:ext uri="{FF2B5EF4-FFF2-40B4-BE49-F238E27FC236}">
                <a16:creationId xmlns:a16="http://schemas.microsoft.com/office/drawing/2014/main" id="{F50CC485-9970-B0C9-D11F-2F2174E3CE5C}"/>
              </a:ext>
            </a:extLst>
          </p:cNvPr>
          <p:cNvGrpSpPr/>
          <p:nvPr/>
        </p:nvGrpSpPr>
        <p:grpSpPr>
          <a:xfrm>
            <a:off x="3165329" y="3988310"/>
            <a:ext cx="3075178" cy="823503"/>
            <a:chOff x="2914809" y="3737790"/>
            <a:chExt cx="3075178" cy="823503"/>
          </a:xfrm>
        </p:grpSpPr>
        <p:sp>
          <p:nvSpPr>
            <p:cNvPr id="4" name="Left Brace 3">
              <a:extLst>
                <a:ext uri="{FF2B5EF4-FFF2-40B4-BE49-F238E27FC236}">
                  <a16:creationId xmlns:a16="http://schemas.microsoft.com/office/drawing/2014/main" id="{F494F4A9-0B20-DE83-B40C-B8BE8092A64A}"/>
                </a:ext>
              </a:extLst>
            </p:cNvPr>
            <p:cNvSpPr/>
            <p:nvPr/>
          </p:nvSpPr>
          <p:spPr>
            <a:xfrm rot="16200000">
              <a:off x="4253277" y="2399322"/>
              <a:ext cx="398242" cy="3075178"/>
            </a:xfrm>
            <a:prstGeom prst="leftBrace">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dirty="0">
                <a:solidFill>
                  <a:schemeClr val="accent1"/>
                </a:solidFill>
              </a:endParaRPr>
            </a:p>
          </p:txBody>
        </p:sp>
        <p:sp>
          <p:nvSpPr>
            <p:cNvPr id="12" name="TextBox 11">
              <a:extLst>
                <a:ext uri="{FF2B5EF4-FFF2-40B4-BE49-F238E27FC236}">
                  <a16:creationId xmlns:a16="http://schemas.microsoft.com/office/drawing/2014/main" id="{7E143F91-B5FF-CFD0-F651-EAB44D2A668D}"/>
                </a:ext>
              </a:extLst>
            </p:cNvPr>
            <p:cNvSpPr txBox="1"/>
            <p:nvPr/>
          </p:nvSpPr>
          <p:spPr>
            <a:xfrm>
              <a:off x="3468120" y="4161183"/>
              <a:ext cx="1970411" cy="400110"/>
            </a:xfrm>
            <a:prstGeom prst="rect">
              <a:avLst/>
            </a:prstGeom>
            <a:noFill/>
          </p:spPr>
          <p:txBody>
            <a:bodyPr wrap="none" rtlCol="0">
              <a:spAutoFit/>
            </a:bodyPr>
            <a:lstStyle/>
            <a:p>
              <a:r>
                <a:rPr lang="en-QA" sz="2000" dirty="0">
                  <a:solidFill>
                    <a:schemeClr val="accent1"/>
                  </a:solidFill>
                  <a:latin typeface="Times New Roman" panose="02020603050405020304" pitchFamily="18" charset="0"/>
                  <a:cs typeface="Times New Roman" panose="02020603050405020304" pitchFamily="18" charset="0"/>
                </a:rPr>
                <a:t>Gradient Descent</a:t>
              </a:r>
              <a:endParaRPr lang="en-QA" sz="2000" dirty="0"/>
            </a:p>
          </p:txBody>
        </p:sp>
      </p:grpSp>
      <p:pic>
        <p:nvPicPr>
          <p:cNvPr id="14" name="Picture 13" descr="A picture containing bubble chart&#10;&#10;Description automatically generated">
            <a:extLst>
              <a:ext uri="{FF2B5EF4-FFF2-40B4-BE49-F238E27FC236}">
                <a16:creationId xmlns:a16="http://schemas.microsoft.com/office/drawing/2014/main" id="{E914271C-8C76-B250-47B7-73E7A9DF63C8}"/>
              </a:ext>
            </a:extLst>
          </p:cNvPr>
          <p:cNvPicPr>
            <a:picLocks noChangeAspect="1"/>
          </p:cNvPicPr>
          <p:nvPr/>
        </p:nvPicPr>
        <p:blipFill>
          <a:blip r:embed="rId6"/>
          <a:stretch>
            <a:fillRect/>
          </a:stretch>
        </p:blipFill>
        <p:spPr>
          <a:xfrm>
            <a:off x="8551996" y="2753469"/>
            <a:ext cx="3677582" cy="2689232"/>
          </a:xfrm>
          <a:prstGeom prst="rect">
            <a:avLst/>
          </a:prstGeom>
        </p:spPr>
      </p:pic>
      <p:grpSp>
        <p:nvGrpSpPr>
          <p:cNvPr id="13" name="Group 12">
            <a:extLst>
              <a:ext uri="{FF2B5EF4-FFF2-40B4-BE49-F238E27FC236}">
                <a16:creationId xmlns:a16="http://schemas.microsoft.com/office/drawing/2014/main" id="{8629A5BF-8BC8-BF1D-FA1E-4224D0FE2EB5}"/>
              </a:ext>
            </a:extLst>
          </p:cNvPr>
          <p:cNvGrpSpPr/>
          <p:nvPr/>
        </p:nvGrpSpPr>
        <p:grpSpPr>
          <a:xfrm>
            <a:off x="1966586" y="3224751"/>
            <a:ext cx="6676373" cy="1952475"/>
            <a:chOff x="2166256" y="2873829"/>
            <a:chExt cx="6523551" cy="2045173"/>
          </a:xfrm>
        </p:grpSpPr>
        <p:sp>
          <p:nvSpPr>
            <p:cNvPr id="5" name="Rectangle 4">
              <a:extLst>
                <a:ext uri="{FF2B5EF4-FFF2-40B4-BE49-F238E27FC236}">
                  <a16:creationId xmlns:a16="http://schemas.microsoft.com/office/drawing/2014/main" id="{0DE9F794-1028-D7EE-2D49-32E0F22F56A6}"/>
                </a:ext>
              </a:extLst>
            </p:cNvPr>
            <p:cNvSpPr/>
            <p:nvPr/>
          </p:nvSpPr>
          <p:spPr>
            <a:xfrm>
              <a:off x="2166256" y="2873829"/>
              <a:ext cx="6523551" cy="1676422"/>
            </a:xfrm>
            <a:prstGeom prst="rect">
              <a:avLst/>
            </a:prstGeom>
            <a:noFill/>
            <a:ln w="349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C89559B-70E7-1AEC-6391-0AC85E7CFB29}"/>
                    </a:ext>
                  </a:extLst>
                </p:cNvPr>
                <p:cNvSpPr txBox="1"/>
                <p:nvPr/>
              </p:nvSpPr>
              <p:spPr>
                <a:xfrm>
                  <a:off x="7950954" y="4549670"/>
                  <a:ext cx="5998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QA" i="1" smtClean="0">
                            <a:solidFill>
                              <a:schemeClr val="accent6">
                                <a:lumMod val="75000"/>
                              </a:schemeClr>
                            </a:solidFill>
                            <a:latin typeface="Cambria Math" panose="02040503050406030204" pitchFamily="18" charset="0"/>
                            <a:ea typeface="Cambria Math" panose="02040503050406030204" pitchFamily="18" charset="0"/>
                          </a:rPr>
                          <m:t>≈</m:t>
                        </m:r>
                        <m:r>
                          <a:rPr lang="en-US" b="0" i="1"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QA" dirty="0">
                    <a:solidFill>
                      <a:schemeClr val="accent6">
                        <a:lumMod val="75000"/>
                      </a:schemeClr>
                    </a:solidFill>
                  </a:endParaRPr>
                </a:p>
              </p:txBody>
            </p:sp>
          </mc:Choice>
          <mc:Fallback xmlns="">
            <p:sp>
              <p:nvSpPr>
                <p:cNvPr id="9" name="TextBox 8">
                  <a:extLst>
                    <a:ext uri="{FF2B5EF4-FFF2-40B4-BE49-F238E27FC236}">
                      <a16:creationId xmlns:a16="http://schemas.microsoft.com/office/drawing/2014/main" id="{3C89559B-70E7-1AEC-6391-0AC85E7CFB29}"/>
                    </a:ext>
                  </a:extLst>
                </p:cNvPr>
                <p:cNvSpPr txBox="1">
                  <a:spLocks noRot="1" noChangeAspect="1" noMove="1" noResize="1" noEditPoints="1" noAdjustHandles="1" noChangeArrowheads="1" noChangeShapeType="1" noTextEdit="1"/>
                </p:cNvSpPr>
                <p:nvPr/>
              </p:nvSpPr>
              <p:spPr>
                <a:xfrm>
                  <a:off x="7950954" y="4549670"/>
                  <a:ext cx="599844" cy="369332"/>
                </a:xfrm>
                <a:prstGeom prst="rect">
                  <a:avLst/>
                </a:prstGeom>
                <a:blipFill>
                  <a:blip r:embed="rId7"/>
                  <a:stretch>
                    <a:fillRect/>
                  </a:stretch>
                </a:blipFill>
              </p:spPr>
              <p:txBody>
                <a:bodyPr/>
                <a:lstStyle/>
                <a:p>
                  <a:r>
                    <a:rPr lang="en-QA">
                      <a:noFill/>
                    </a:rPr>
                    <a:t> </a:t>
                  </a:r>
                </a:p>
              </p:txBody>
            </p:sp>
          </mc:Fallback>
        </mc:AlternateContent>
      </p:grpSp>
    </p:spTree>
    <p:extLst>
      <p:ext uri="{BB962C8B-B14F-4D97-AF65-F5344CB8AC3E}">
        <p14:creationId xmlns:p14="http://schemas.microsoft.com/office/powerpoint/2010/main" val="385254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35DC1-E996-D8B4-129E-08747529B0A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F0D26-11BB-FFED-8D5C-C8BD923895D8}"/>
              </a:ext>
            </a:extLst>
          </p:cNvPr>
          <p:cNvSpPr txBox="1"/>
          <p:nvPr/>
        </p:nvSpPr>
        <p:spPr>
          <a:xfrm>
            <a:off x="4063584" y="1412632"/>
            <a:ext cx="4064832"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Parametrized Variational Inference</a:t>
            </a:r>
          </a:p>
        </p:txBody>
      </p:sp>
      <p:sp>
        <p:nvSpPr>
          <p:cNvPr id="8" name="TextBox 7">
            <a:extLst>
              <a:ext uri="{FF2B5EF4-FFF2-40B4-BE49-F238E27FC236}">
                <a16:creationId xmlns:a16="http://schemas.microsoft.com/office/drawing/2014/main" id="{691E3D8C-7F57-6C11-301B-C1A91D9F1B3E}"/>
              </a:ext>
            </a:extLst>
          </p:cNvPr>
          <p:cNvSpPr txBox="1"/>
          <p:nvPr/>
        </p:nvSpPr>
        <p:spPr>
          <a:xfrm>
            <a:off x="7308878" y="4025499"/>
            <a:ext cx="4228337"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Particle-Based Variational Inference </a:t>
            </a:r>
          </a:p>
        </p:txBody>
      </p:sp>
      <p:sp>
        <p:nvSpPr>
          <p:cNvPr id="2" name="Title 1">
            <a:extLst>
              <a:ext uri="{FF2B5EF4-FFF2-40B4-BE49-F238E27FC236}">
                <a16:creationId xmlns:a16="http://schemas.microsoft.com/office/drawing/2014/main" id="{996D6403-16F9-E772-8989-A3EB941BEF6C}"/>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p:grpSp>
        <p:nvGrpSpPr>
          <p:cNvPr id="24" name="Group 23">
            <a:extLst>
              <a:ext uri="{FF2B5EF4-FFF2-40B4-BE49-F238E27FC236}">
                <a16:creationId xmlns:a16="http://schemas.microsoft.com/office/drawing/2014/main" id="{2916A22B-9015-F6D6-3DA8-E005D6F5B91A}"/>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CCDC3E23-A3A2-A763-212A-DB6AA88B8F63}"/>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C9C686-2D0D-0B40-0B6F-0506391FF345}"/>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2DC9C686-2D0D-0B40-0B6F-0506391FF345}"/>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49980B11-1730-2E57-63E7-20629C498E25}"/>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76007F82-1466-4826-60E5-885EE88B7221}"/>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sp>
        <p:nvSpPr>
          <p:cNvPr id="25" name="TextBox 24">
            <a:extLst>
              <a:ext uri="{FF2B5EF4-FFF2-40B4-BE49-F238E27FC236}">
                <a16:creationId xmlns:a16="http://schemas.microsoft.com/office/drawing/2014/main" id="{53547036-A0F9-F418-C626-8929551274EC}"/>
              </a:ext>
            </a:extLst>
          </p:cNvPr>
          <p:cNvSpPr txBox="1"/>
          <p:nvPr/>
        </p:nvSpPr>
        <p:spPr>
          <a:xfrm>
            <a:off x="461430" y="4025499"/>
            <a:ext cx="4358886"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Markov Chain Monte Carlo (MCMC)</a:t>
            </a:r>
          </a:p>
        </p:txBody>
      </p:sp>
      <p:grpSp>
        <p:nvGrpSpPr>
          <p:cNvPr id="6" name="Group 5">
            <a:extLst>
              <a:ext uri="{FF2B5EF4-FFF2-40B4-BE49-F238E27FC236}">
                <a16:creationId xmlns:a16="http://schemas.microsoft.com/office/drawing/2014/main" id="{109F97DB-18BD-5851-E5E2-D11ED68B6247}"/>
              </a:ext>
            </a:extLst>
          </p:cNvPr>
          <p:cNvGrpSpPr/>
          <p:nvPr/>
        </p:nvGrpSpPr>
        <p:grpSpPr>
          <a:xfrm>
            <a:off x="3560619" y="1816986"/>
            <a:ext cx="5070763" cy="2261412"/>
            <a:chOff x="3857873" y="2082027"/>
            <a:chExt cx="5070763" cy="2261412"/>
          </a:xfrm>
        </p:grpSpPr>
        <p:sp>
          <p:nvSpPr>
            <p:cNvPr id="3" name="Oval 2">
              <a:extLst>
                <a:ext uri="{FF2B5EF4-FFF2-40B4-BE49-F238E27FC236}">
                  <a16:creationId xmlns:a16="http://schemas.microsoft.com/office/drawing/2014/main" id="{7F27B09D-D5FA-6604-492A-FEABBC7F5D1D}"/>
                </a:ext>
              </a:extLst>
            </p:cNvPr>
            <p:cNvSpPr/>
            <p:nvPr/>
          </p:nvSpPr>
          <p:spPr>
            <a:xfrm>
              <a:off x="3857873" y="2082027"/>
              <a:ext cx="5070763" cy="2261412"/>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5" name="TextBox 4">
              <a:extLst>
                <a:ext uri="{FF2B5EF4-FFF2-40B4-BE49-F238E27FC236}">
                  <a16:creationId xmlns:a16="http://schemas.microsoft.com/office/drawing/2014/main" id="{A8907AA5-BCB4-EF83-3FD9-1A9909809B4A}"/>
                </a:ext>
              </a:extLst>
            </p:cNvPr>
            <p:cNvSpPr txBox="1"/>
            <p:nvPr/>
          </p:nvSpPr>
          <p:spPr>
            <a:xfrm>
              <a:off x="4882930" y="2852133"/>
              <a:ext cx="32882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Fast sampling (scalable)</a:t>
              </a:r>
            </a:p>
            <a:p>
              <a:r>
                <a:rPr lang="en-US" dirty="0">
                  <a:latin typeface="Times New Roman" panose="02020603050405020304" pitchFamily="18" charset="0"/>
                  <a:cs typeface="Times New Roman" panose="02020603050405020304" pitchFamily="18" charset="0"/>
                </a:rPr>
                <a:t>❌ No convergence guarantees  </a:t>
              </a:r>
              <a:endParaRPr lang="en-QA" dirty="0">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F564C608-4B5D-FBD8-7683-B703EDEF3CF5}"/>
              </a:ext>
            </a:extLst>
          </p:cNvPr>
          <p:cNvGrpSpPr/>
          <p:nvPr/>
        </p:nvGrpSpPr>
        <p:grpSpPr>
          <a:xfrm>
            <a:off x="105492" y="4418573"/>
            <a:ext cx="5070763" cy="2396162"/>
            <a:chOff x="105492" y="3678307"/>
            <a:chExt cx="5070763" cy="2396162"/>
          </a:xfrm>
        </p:grpSpPr>
        <p:sp>
          <p:nvSpPr>
            <p:cNvPr id="9" name="Oval 8">
              <a:extLst>
                <a:ext uri="{FF2B5EF4-FFF2-40B4-BE49-F238E27FC236}">
                  <a16:creationId xmlns:a16="http://schemas.microsoft.com/office/drawing/2014/main" id="{1D68EFEE-2E55-7CE1-DCE1-31E4381558FB}"/>
                </a:ext>
              </a:extLst>
            </p:cNvPr>
            <p:cNvSpPr/>
            <p:nvPr/>
          </p:nvSpPr>
          <p:spPr>
            <a:xfrm>
              <a:off x="105492" y="3678307"/>
              <a:ext cx="5070763" cy="2396162"/>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10" name="TextBox 9">
              <a:extLst>
                <a:ext uri="{FF2B5EF4-FFF2-40B4-BE49-F238E27FC236}">
                  <a16:creationId xmlns:a16="http://schemas.microsoft.com/office/drawing/2014/main" id="{F1883F68-B4A9-9FD1-5CC0-54514E341290}"/>
                </a:ext>
              </a:extLst>
            </p:cNvPr>
            <p:cNvSpPr txBox="1"/>
            <p:nvPr/>
          </p:nvSpPr>
          <p:spPr>
            <a:xfrm>
              <a:off x="678317" y="4331652"/>
              <a:ext cx="4497938"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Convergence guarantees </a:t>
              </a:r>
            </a:p>
            <a:p>
              <a:r>
                <a:rPr lang="en-US" sz="1800" dirty="0">
                  <a:latin typeface="Times New Roman" panose="02020603050405020304" pitchFamily="18" charset="0"/>
                  <a:cs typeface="Times New Roman" panose="02020603050405020304" pitchFamily="18" charset="0"/>
                </a:rPr>
                <a:t>❌ Hard to detect convergence</a:t>
              </a:r>
            </a:p>
            <a:p>
              <a:r>
                <a:rPr lang="en-US" sz="1800" dirty="0">
                  <a:latin typeface="Times New Roman" panose="02020603050405020304" pitchFamily="18" charset="0"/>
                  <a:cs typeface="Times New Roman" panose="02020603050405020304" pitchFamily="18" charset="0"/>
                </a:rPr>
                <a:t>❌ Slow sampling (not scalable)</a:t>
              </a:r>
            </a:p>
            <a:p>
              <a:r>
                <a:rPr lang="en-US" sz="1800" dirty="0">
                  <a:latin typeface="Times New Roman" panose="02020603050405020304" pitchFamily="18" charset="0"/>
                  <a:cs typeface="Times New Roman" panose="02020603050405020304" pitchFamily="18" charset="0"/>
                </a:rPr>
                <a:t>❌ Slow mixing (coverage of different modes)</a:t>
              </a:r>
            </a:p>
            <a:p>
              <a:endParaRPr lang="en-US" dirty="0">
                <a:latin typeface="Times New Roman" panose="02020603050405020304" pitchFamily="18" charset="0"/>
                <a:cs typeface="Times New Roman" panose="02020603050405020304" pitchFamily="18" charset="0"/>
              </a:endParaRPr>
            </a:p>
          </p:txBody>
        </p:sp>
      </p:grpSp>
      <p:sp>
        <p:nvSpPr>
          <p:cNvPr id="12" name="Oval 11">
            <a:extLst>
              <a:ext uri="{FF2B5EF4-FFF2-40B4-BE49-F238E27FC236}">
                <a16:creationId xmlns:a16="http://schemas.microsoft.com/office/drawing/2014/main" id="{DA673E04-D015-4ABB-069D-22382973C1AF}"/>
              </a:ext>
            </a:extLst>
          </p:cNvPr>
          <p:cNvSpPr/>
          <p:nvPr/>
        </p:nvSpPr>
        <p:spPr>
          <a:xfrm>
            <a:off x="6887665" y="4418573"/>
            <a:ext cx="5070763" cy="2396162"/>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13" name="TextBox 12">
            <a:extLst>
              <a:ext uri="{FF2B5EF4-FFF2-40B4-BE49-F238E27FC236}">
                <a16:creationId xmlns:a16="http://schemas.microsoft.com/office/drawing/2014/main" id="{0E1278E5-1C63-5588-60C6-462D579122A2}"/>
              </a:ext>
            </a:extLst>
          </p:cNvPr>
          <p:cNvSpPr txBox="1"/>
          <p:nvPr/>
        </p:nvSpPr>
        <p:spPr>
          <a:xfrm>
            <a:off x="7354267" y="4942104"/>
            <a:ext cx="4497938"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Particle efficient (better modes coverage)</a:t>
            </a:r>
          </a:p>
          <a:p>
            <a:r>
              <a:rPr lang="en-US" dirty="0">
                <a:latin typeface="Times New Roman" panose="02020603050405020304" pitchFamily="18" charset="0"/>
                <a:cs typeface="Times New Roman" panose="02020603050405020304" pitchFamily="18" charset="0"/>
              </a:rPr>
              <a:t>✅ Easy to detect convergence (Stein identity)</a:t>
            </a:r>
          </a:p>
          <a:p>
            <a:r>
              <a:rPr lang="en-US" dirty="0">
                <a:latin typeface="Times New Roman" panose="02020603050405020304" pitchFamily="18" charset="0"/>
                <a:cs typeface="Times New Roman" panose="02020603050405020304" pitchFamily="18" charset="0"/>
              </a:rPr>
              <a:t>✅ Expressive</a:t>
            </a:r>
          </a:p>
          <a:p>
            <a:r>
              <a:rPr lang="en-US" dirty="0">
                <a:latin typeface="Times New Roman" panose="02020603050405020304" pitchFamily="18" charset="0"/>
                <a:cs typeface="Times New Roman" panose="02020603050405020304" pitchFamily="18" charset="0"/>
              </a:rPr>
              <a:t>❌ No convergence guarantees</a:t>
            </a:r>
          </a:p>
          <a:p>
            <a:r>
              <a:rPr lang="en-US" dirty="0">
                <a:latin typeface="Times New Roman" panose="02020603050405020304" pitchFamily="18" charset="0"/>
                <a:cs typeface="Times New Roman" panose="02020603050405020304" pitchFamily="18" charset="0"/>
              </a:rPr>
              <a:t>❌ Slow sampling (not scalable)</a:t>
            </a:r>
          </a:p>
        </p:txBody>
      </p:sp>
    </p:spTree>
    <p:extLst>
      <p:ext uri="{BB962C8B-B14F-4D97-AF65-F5344CB8AC3E}">
        <p14:creationId xmlns:p14="http://schemas.microsoft.com/office/powerpoint/2010/main" val="604220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E5E27-862A-D45B-966D-6284142F7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8BF34-F9E7-7545-B652-39D6260DE61A}"/>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p:grpSp>
        <p:nvGrpSpPr>
          <p:cNvPr id="24" name="Group 23">
            <a:extLst>
              <a:ext uri="{FF2B5EF4-FFF2-40B4-BE49-F238E27FC236}">
                <a16:creationId xmlns:a16="http://schemas.microsoft.com/office/drawing/2014/main" id="{A4C76F73-4EB0-515F-E4D5-5E41D378B665}"/>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664390F1-C173-6FDC-95E8-54B26ED3B8FC}"/>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81DF53-62AB-286D-6C1A-B9E3CB802B3C}"/>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FD81DF53-62AB-286D-6C1A-B9E3CB802B3C}"/>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DDAA9A5E-B2B1-B16B-104D-5EA7A5CC3020}"/>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D3AF8E73-B23A-EE8E-D7C4-D6D0F61A947E}"/>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grpSp>
        <p:nvGrpSpPr>
          <p:cNvPr id="29" name="Group 28">
            <a:extLst>
              <a:ext uri="{FF2B5EF4-FFF2-40B4-BE49-F238E27FC236}">
                <a16:creationId xmlns:a16="http://schemas.microsoft.com/office/drawing/2014/main" id="{7CAD2351-7A58-6A75-F6A1-8F31A8DF46D5}"/>
              </a:ext>
            </a:extLst>
          </p:cNvPr>
          <p:cNvGrpSpPr/>
          <p:nvPr/>
        </p:nvGrpSpPr>
        <p:grpSpPr>
          <a:xfrm>
            <a:off x="1068648" y="1770442"/>
            <a:ext cx="9876628" cy="4964237"/>
            <a:chOff x="535276" y="1770442"/>
            <a:chExt cx="9876628" cy="4964237"/>
          </a:xfrm>
        </p:grpSpPr>
        <p:sp>
          <p:nvSpPr>
            <p:cNvPr id="7" name="TextBox 6">
              <a:extLst>
                <a:ext uri="{FF2B5EF4-FFF2-40B4-BE49-F238E27FC236}">
                  <a16:creationId xmlns:a16="http://schemas.microsoft.com/office/drawing/2014/main" id="{E747CE32-E424-3348-EF1F-330B725D2E9E}"/>
                </a:ext>
              </a:extLst>
            </p:cNvPr>
            <p:cNvSpPr txBox="1"/>
            <p:nvPr/>
          </p:nvSpPr>
          <p:spPr>
            <a:xfrm>
              <a:off x="3374470" y="1770442"/>
              <a:ext cx="4064831"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Parametrized Variational Inference</a:t>
              </a:r>
            </a:p>
          </p:txBody>
        </p:sp>
        <p:sp>
          <p:nvSpPr>
            <p:cNvPr id="8" name="TextBox 7">
              <a:extLst>
                <a:ext uri="{FF2B5EF4-FFF2-40B4-BE49-F238E27FC236}">
                  <a16:creationId xmlns:a16="http://schemas.microsoft.com/office/drawing/2014/main" id="{746971E9-4DB4-673F-21B7-9778A0F0A50E}"/>
                </a:ext>
              </a:extLst>
            </p:cNvPr>
            <p:cNvSpPr txBox="1"/>
            <p:nvPr/>
          </p:nvSpPr>
          <p:spPr>
            <a:xfrm>
              <a:off x="7836455" y="5944070"/>
              <a:ext cx="2575449" cy="707886"/>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Particle-Based </a:t>
              </a:r>
            </a:p>
            <a:p>
              <a:pPr algn="ctr"/>
              <a:r>
                <a:rPr lang="en-QA" sz="2000" b="1" dirty="0">
                  <a:solidFill>
                    <a:schemeClr val="accent1"/>
                  </a:solidFill>
                  <a:latin typeface="Times New Roman" panose="02020603050405020304" pitchFamily="18" charset="0"/>
                  <a:cs typeface="Times New Roman" panose="02020603050405020304" pitchFamily="18" charset="0"/>
                </a:rPr>
                <a:t>Variational Inference </a:t>
              </a:r>
            </a:p>
          </p:txBody>
        </p:sp>
        <p:sp>
          <p:nvSpPr>
            <p:cNvPr id="25" name="TextBox 24">
              <a:extLst>
                <a:ext uri="{FF2B5EF4-FFF2-40B4-BE49-F238E27FC236}">
                  <a16:creationId xmlns:a16="http://schemas.microsoft.com/office/drawing/2014/main" id="{16AA971B-28AC-1EBE-BCE2-4AB7F38F4902}"/>
                </a:ext>
              </a:extLst>
            </p:cNvPr>
            <p:cNvSpPr txBox="1"/>
            <p:nvPr/>
          </p:nvSpPr>
          <p:spPr>
            <a:xfrm>
              <a:off x="535276" y="6026793"/>
              <a:ext cx="3268844" cy="707886"/>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Markov Chain Monte Carlo</a:t>
              </a:r>
            </a:p>
            <a:p>
              <a:pPr algn="ctr"/>
              <a:r>
                <a:rPr lang="en-QA" sz="2000" b="1" dirty="0">
                  <a:solidFill>
                    <a:schemeClr val="accent1"/>
                  </a:solidFill>
                  <a:latin typeface="Times New Roman" panose="02020603050405020304" pitchFamily="18" charset="0"/>
                  <a:cs typeface="Times New Roman" panose="02020603050405020304" pitchFamily="18" charset="0"/>
                </a:rPr>
                <a:t>(MCMC)</a:t>
              </a:r>
            </a:p>
          </p:txBody>
        </p:sp>
        <p:sp>
          <p:nvSpPr>
            <p:cNvPr id="3" name="Oval 2">
              <a:extLst>
                <a:ext uri="{FF2B5EF4-FFF2-40B4-BE49-F238E27FC236}">
                  <a16:creationId xmlns:a16="http://schemas.microsoft.com/office/drawing/2014/main" id="{3A6614EB-8ED5-0FC4-62AD-AF19EC41F07A}"/>
                </a:ext>
              </a:extLst>
            </p:cNvPr>
            <p:cNvSpPr/>
            <p:nvPr/>
          </p:nvSpPr>
          <p:spPr>
            <a:xfrm>
              <a:off x="2001076" y="2295065"/>
              <a:ext cx="6798365" cy="2392383"/>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12" name="Oval 11">
              <a:extLst>
                <a:ext uri="{FF2B5EF4-FFF2-40B4-BE49-F238E27FC236}">
                  <a16:creationId xmlns:a16="http://schemas.microsoft.com/office/drawing/2014/main" id="{720AAB4D-9479-639E-FA9E-D45916FF179F}"/>
                </a:ext>
              </a:extLst>
            </p:cNvPr>
            <p:cNvSpPr/>
            <p:nvPr/>
          </p:nvSpPr>
          <p:spPr>
            <a:xfrm>
              <a:off x="1268739" y="3510797"/>
              <a:ext cx="5070763" cy="2396162"/>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19" name="Oval 18">
              <a:extLst>
                <a:ext uri="{FF2B5EF4-FFF2-40B4-BE49-F238E27FC236}">
                  <a16:creationId xmlns:a16="http://schemas.microsoft.com/office/drawing/2014/main" id="{D7F3D857-F124-7EB4-84E8-03B232D02AC0}"/>
                </a:ext>
              </a:extLst>
            </p:cNvPr>
            <p:cNvSpPr/>
            <p:nvPr/>
          </p:nvSpPr>
          <p:spPr>
            <a:xfrm>
              <a:off x="4575156" y="3510797"/>
              <a:ext cx="5070763" cy="2396162"/>
            </a:xfrm>
            <a:prstGeom prst="ellipse">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26" name="TextBox 25">
              <a:extLst>
                <a:ext uri="{FF2B5EF4-FFF2-40B4-BE49-F238E27FC236}">
                  <a16:creationId xmlns:a16="http://schemas.microsoft.com/office/drawing/2014/main" id="{44467BFF-800B-D86D-3167-7E8051E6956A}"/>
                </a:ext>
              </a:extLst>
            </p:cNvPr>
            <p:cNvSpPr txBox="1"/>
            <p:nvPr/>
          </p:nvSpPr>
          <p:spPr>
            <a:xfrm>
              <a:off x="5988589" y="3510797"/>
              <a:ext cx="2371163" cy="646331"/>
            </a:xfrm>
            <a:prstGeom prst="rect">
              <a:avLst/>
            </a:prstGeom>
            <a:noFill/>
          </p:spPr>
          <p:txBody>
            <a:bodyPr wrap="none" rtlCol="0">
              <a:spAutoFit/>
            </a:bodyPr>
            <a:lstStyle/>
            <a:p>
              <a:pPr algn="ctr"/>
              <a:r>
                <a:rPr lang="en-QA" b="1" dirty="0">
                  <a:solidFill>
                    <a:schemeClr val="accent2"/>
                  </a:solidFill>
                  <a:latin typeface="Times New Roman" panose="02020603050405020304" pitchFamily="18" charset="0"/>
                  <a:cs typeface="Times New Roman" panose="02020603050405020304" pitchFamily="18" charset="0"/>
                </a:rPr>
                <a:t>P-SVGD </a:t>
              </a:r>
            </a:p>
            <a:p>
              <a:pPr algn="ctr"/>
              <a:r>
                <a:rPr lang="en-QA" dirty="0">
                  <a:latin typeface="Times New Roman" panose="02020603050405020304" pitchFamily="18" charset="0"/>
                  <a:cs typeface="Times New Roman" panose="02020603050405020304" pitchFamily="18" charset="0"/>
                </a:rPr>
                <a:t>[Messaoud </a:t>
              </a:r>
              <a:r>
                <a:rPr lang="en-QA" i="1" dirty="0">
                  <a:latin typeface="Times New Roman" panose="02020603050405020304" pitchFamily="18" charset="0"/>
                  <a:cs typeface="Times New Roman" panose="02020603050405020304" pitchFamily="18" charset="0"/>
                </a:rPr>
                <a:t>et al.</a:t>
              </a:r>
              <a:r>
                <a:rPr lang="en-QA" dirty="0">
                  <a:latin typeface="Times New Roman" panose="02020603050405020304" pitchFamily="18" charset="0"/>
                  <a:cs typeface="Times New Roman" panose="02020603050405020304" pitchFamily="18" charset="0"/>
                </a:rPr>
                <a:t>, 2023]</a:t>
              </a:r>
            </a:p>
          </p:txBody>
        </p:sp>
      </p:grpSp>
      <p:sp>
        <p:nvSpPr>
          <p:cNvPr id="28" name="TextBox 27">
            <a:extLst>
              <a:ext uri="{FF2B5EF4-FFF2-40B4-BE49-F238E27FC236}">
                <a16:creationId xmlns:a16="http://schemas.microsoft.com/office/drawing/2014/main" id="{FF2C15FB-9787-A1D0-95A0-7B7FB774B6FD}"/>
              </a:ext>
            </a:extLst>
          </p:cNvPr>
          <p:cNvSpPr txBox="1"/>
          <p:nvPr/>
        </p:nvSpPr>
        <p:spPr>
          <a:xfrm>
            <a:off x="8894745" y="3188076"/>
            <a:ext cx="609600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Expressive</a:t>
            </a:r>
          </a:p>
          <a:p>
            <a:r>
              <a:rPr lang="en-US" dirty="0">
                <a:latin typeface="Times New Roman" panose="02020603050405020304" pitchFamily="18" charset="0"/>
                <a:cs typeface="Times New Roman" panose="02020603050405020304" pitchFamily="18" charset="0"/>
              </a:rPr>
              <a:t>✅ Fast sampling (scalable)</a:t>
            </a:r>
          </a:p>
          <a:p>
            <a:r>
              <a:rPr lang="en-US" dirty="0">
                <a:latin typeface="Times New Roman" panose="02020603050405020304" pitchFamily="18" charset="0"/>
                <a:cs typeface="Times New Roman" panose="02020603050405020304" pitchFamily="18" charset="0"/>
              </a:rPr>
              <a:t>✅ Easy to detect convergence</a:t>
            </a:r>
          </a:p>
          <a:p>
            <a:r>
              <a:rPr lang="en-US" dirty="0">
                <a:latin typeface="Times New Roman" panose="02020603050405020304" pitchFamily="18" charset="0"/>
                <a:cs typeface="Times New Roman" panose="02020603050405020304" pitchFamily="18" charset="0"/>
              </a:rPr>
              <a:t>❌ No convergence guarantees </a:t>
            </a:r>
            <a:endParaRPr lang="en-QA" dirty="0"/>
          </a:p>
        </p:txBody>
      </p:sp>
    </p:spTree>
    <p:extLst>
      <p:ext uri="{BB962C8B-B14F-4D97-AF65-F5344CB8AC3E}">
        <p14:creationId xmlns:p14="http://schemas.microsoft.com/office/powerpoint/2010/main" val="16675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86435-1F8E-00EE-4203-01B241EF4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3F8A7-65C3-8745-9B9D-AEDBB290A3AF}"/>
              </a:ext>
            </a:extLst>
          </p:cNvPr>
          <p:cNvSpPr>
            <a:spLocks noGrp="1"/>
          </p:cNvSpPr>
          <p:nvPr>
            <p:ph type="title"/>
          </p:nvPr>
        </p:nvSpPr>
        <p:spPr>
          <a:xfrm>
            <a:off x="623901" y="47072"/>
            <a:ext cx="10944198"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P-SVGD: A Closed Form Expression Of The SVGD Distribution</a:t>
            </a:r>
          </a:p>
        </p:txBody>
      </p:sp>
      <p:sp>
        <p:nvSpPr>
          <p:cNvPr id="3" name="Rectangle 2">
            <a:extLst>
              <a:ext uri="{FF2B5EF4-FFF2-40B4-BE49-F238E27FC236}">
                <a16:creationId xmlns:a16="http://schemas.microsoft.com/office/drawing/2014/main" id="{526B96E5-64C5-C325-4AC3-CF926BBD1F2A}"/>
              </a:ext>
            </a:extLst>
          </p:cNvPr>
          <p:cNvSpPr/>
          <p:nvPr/>
        </p:nvSpPr>
        <p:spPr>
          <a:xfrm>
            <a:off x="892987" y="1372635"/>
            <a:ext cx="10406026" cy="148983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QA" sz="2000" b="1" dirty="0">
                <a:solidFill>
                  <a:schemeClr val="accent1"/>
                </a:solidFill>
                <a:latin typeface="Times New Roman" panose="02020603050405020304" pitchFamily="18" charset="0"/>
                <a:cs typeface="Times New Roman" panose="02020603050405020304" pitchFamily="18" charset="0"/>
              </a:rPr>
              <a:t>The Change Of Variable Formula (CVF)</a:t>
            </a:r>
          </a:p>
          <a:p>
            <a:pPr algn="ctr"/>
            <a:endParaRPr lang="en-QA" sz="900" dirty="0">
              <a:solidFill>
                <a:schemeClr val="tx1"/>
              </a:solidFill>
              <a:latin typeface="Times New Roman" panose="02020603050405020304" pitchFamily="18" charset="0"/>
              <a:cs typeface="Times New Roman" panose="02020603050405020304" pitchFamily="18" charset="0"/>
            </a:endParaRPr>
          </a:p>
          <a:p>
            <a:pPr algn="ctr"/>
            <a:endParaRPr lang="en-QA" dirty="0">
              <a:solidFill>
                <a:schemeClr val="tx1"/>
              </a:solidFill>
              <a:latin typeface="Times New Roman" panose="02020603050405020304" pitchFamily="18" charset="0"/>
              <a:cs typeface="Times New Roman" panose="02020603050405020304" pitchFamily="18" charset="0"/>
            </a:endParaRPr>
          </a:p>
          <a:p>
            <a:pPr algn="ctr"/>
            <a:endParaRPr lang="en-QA" dirty="0">
              <a:solidFill>
                <a:schemeClr val="tx1"/>
              </a:solidFill>
              <a:latin typeface="Times New Roman" panose="02020603050405020304" pitchFamily="18" charset="0"/>
              <a:cs typeface="Times New Roman" panose="02020603050405020304" pitchFamily="18" charset="0"/>
            </a:endParaRPr>
          </a:p>
          <a:p>
            <a:pPr algn="ctr"/>
            <a:endParaRPr lang="en-QA"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E13E0-8B4E-8DE0-A330-F40DA16CE8D7}"/>
                  </a:ext>
                </a:extLst>
              </p:cNvPr>
              <p:cNvSpPr txBox="1"/>
              <p:nvPr/>
            </p:nvSpPr>
            <p:spPr>
              <a:xfrm>
                <a:off x="1229875" y="2126820"/>
                <a:ext cx="3672287" cy="369332"/>
              </a:xfrm>
              <a:prstGeom prst="rect">
                <a:avLst/>
              </a:prstGeom>
              <a:noFill/>
            </p:spPr>
            <p:txBody>
              <a:bodyPr wrap="none" rtlCol="0">
                <a:spAutoFit/>
              </a:bodyPr>
              <a:lstStyle/>
              <a:p>
                <a14:m>
                  <m:oMath xmlns:m="http://schemas.openxmlformats.org/officeDocument/2006/math">
                    <m:r>
                      <a:rPr lang="en-US" i="1" dirty="0" smtClean="0">
                        <a:solidFill>
                          <a:schemeClr val="accent2"/>
                        </a:solidFill>
                        <a:latin typeface="Cambria Math" panose="02040503050406030204" pitchFamily="18" charset="0"/>
                        <a:cs typeface="Times New Roman" panose="02020603050405020304" pitchFamily="18" charset="0"/>
                      </a:rPr>
                      <m:t>𝐹</m:t>
                    </m:r>
                    <m:r>
                      <a:rPr lang="en-US" i="1" dirty="0" smtClean="0">
                        <a:solidFill>
                          <a:schemeClr val="accent2"/>
                        </a:solidFill>
                        <a:latin typeface="Cambria Math" panose="02040503050406030204" pitchFamily="18" charset="0"/>
                        <a:cs typeface="Times New Roman" panose="02020603050405020304" pitchFamily="18" charset="0"/>
                      </a:rPr>
                      <m:t> : </m:t>
                    </m:r>
                    <m:r>
                      <a:rPr lang="en-US" i="1" dirty="0" smtClean="0">
                        <a:latin typeface="Cambria Math" panose="02040503050406030204" pitchFamily="18" charset="0"/>
                        <a:cs typeface="Times New Roman" panose="02020603050405020304" pitchFamily="18" charset="0"/>
                      </a:rPr>
                      <m:t>𝑍</m:t>
                    </m:r>
                    <m:r>
                      <a:rPr lang="en-US" i="1" dirty="0" smtClean="0">
                        <a:latin typeface="Cambria Math" panose="02040503050406030204" pitchFamily="18" charset="0"/>
                        <a:cs typeface="Times New Roman" panose="02020603050405020304" pitchFamily="18" charset="0"/>
                      </a:rPr>
                      <m:t> → </m:t>
                    </m:r>
                    <m:r>
                      <a:rPr lang="en-US" i="1" dirty="0" smtClean="0">
                        <a:latin typeface="Cambria Math" panose="02040503050406030204" pitchFamily="18" charset="0"/>
                        <a:cs typeface="Times New Roman" panose="02020603050405020304" pitchFamily="18" charset="0"/>
                      </a:rPr>
                      <m:t>𝑋</m:t>
                    </m:r>
                    <m:r>
                      <a:rPr lang="en-US" i="1" dirty="0"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 is an invertible function </a:t>
                </a:r>
                <a:endParaRPr lang="en-QA"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4A4E13E0-8B4E-8DE0-A330-F40DA16CE8D7}"/>
                  </a:ext>
                </a:extLst>
              </p:cNvPr>
              <p:cNvSpPr txBox="1">
                <a:spLocks noRot="1" noChangeAspect="1" noMove="1" noResize="1" noEditPoints="1" noAdjustHandles="1" noChangeArrowheads="1" noChangeShapeType="1" noTextEdit="1"/>
              </p:cNvSpPr>
              <p:nvPr/>
            </p:nvSpPr>
            <p:spPr>
              <a:xfrm>
                <a:off x="1229875" y="2126820"/>
                <a:ext cx="3672287" cy="369332"/>
              </a:xfrm>
              <a:prstGeom prst="rect">
                <a:avLst/>
              </a:prstGeom>
              <a:blipFill>
                <a:blip r:embed="rId3"/>
                <a:stretch>
                  <a:fillRect t="-6667" r="-690" b="-23333"/>
                </a:stretch>
              </a:blipFill>
            </p:spPr>
            <p:txBody>
              <a:bodyPr/>
              <a:lstStyle/>
              <a:p>
                <a:r>
                  <a:rPr lang="en-QA">
                    <a:noFill/>
                  </a:rPr>
                  <a:t> </a:t>
                </a:r>
              </a:p>
            </p:txBody>
          </p:sp>
        </mc:Fallback>
      </mc:AlternateContent>
      <p:pic>
        <p:nvPicPr>
          <p:cNvPr id="20" name="Picture 19">
            <a:extLst>
              <a:ext uri="{FF2B5EF4-FFF2-40B4-BE49-F238E27FC236}">
                <a16:creationId xmlns:a16="http://schemas.microsoft.com/office/drawing/2014/main" id="{42FCF999-118B-9A4E-038B-301390400287}"/>
              </a:ext>
            </a:extLst>
          </p:cNvPr>
          <p:cNvPicPr>
            <a:picLocks noChangeAspect="1"/>
          </p:cNvPicPr>
          <p:nvPr/>
        </p:nvPicPr>
        <p:blipFill>
          <a:blip r:embed="rId4"/>
          <a:stretch>
            <a:fillRect/>
          </a:stretch>
        </p:blipFill>
        <p:spPr>
          <a:xfrm>
            <a:off x="6119952" y="1873336"/>
            <a:ext cx="5105400" cy="876300"/>
          </a:xfrm>
          <a:prstGeom prst="rect">
            <a:avLst/>
          </a:prstGeom>
        </p:spPr>
      </p:pic>
      <p:sp>
        <p:nvSpPr>
          <p:cNvPr id="22" name="Right Arrow 21">
            <a:extLst>
              <a:ext uri="{FF2B5EF4-FFF2-40B4-BE49-F238E27FC236}">
                <a16:creationId xmlns:a16="http://schemas.microsoft.com/office/drawing/2014/main" id="{08CB24E2-D694-30AA-9B17-E9D1C18849E9}"/>
              </a:ext>
            </a:extLst>
          </p:cNvPr>
          <p:cNvSpPr/>
          <p:nvPr/>
        </p:nvSpPr>
        <p:spPr>
          <a:xfrm>
            <a:off x="4947231" y="2207122"/>
            <a:ext cx="1192696" cy="26712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grpSp>
        <p:nvGrpSpPr>
          <p:cNvPr id="50" name="Group 49">
            <a:extLst>
              <a:ext uri="{FF2B5EF4-FFF2-40B4-BE49-F238E27FC236}">
                <a16:creationId xmlns:a16="http://schemas.microsoft.com/office/drawing/2014/main" id="{19029826-72F3-2A88-6FFC-1CBBF7D96DFB}"/>
              </a:ext>
            </a:extLst>
          </p:cNvPr>
          <p:cNvGrpSpPr/>
          <p:nvPr/>
        </p:nvGrpSpPr>
        <p:grpSpPr>
          <a:xfrm>
            <a:off x="3123811" y="3847020"/>
            <a:ext cx="7148878" cy="1342708"/>
            <a:chOff x="3074504" y="3856382"/>
            <a:chExt cx="7148878" cy="1342708"/>
          </a:xfrm>
        </p:grpSpPr>
        <p:sp>
          <p:nvSpPr>
            <p:cNvPr id="39" name="Rectangle 38">
              <a:extLst>
                <a:ext uri="{FF2B5EF4-FFF2-40B4-BE49-F238E27FC236}">
                  <a16:creationId xmlns:a16="http://schemas.microsoft.com/office/drawing/2014/main" id="{AD8FE3F4-665F-C7B0-DC11-F63E18491010}"/>
                </a:ext>
              </a:extLst>
            </p:cNvPr>
            <p:cNvSpPr/>
            <p:nvPr/>
          </p:nvSpPr>
          <p:spPr>
            <a:xfrm>
              <a:off x="3074504" y="3856382"/>
              <a:ext cx="7148878" cy="821635"/>
            </a:xfrm>
            <a:prstGeom prst="rect">
              <a:avLst/>
            </a:prstGeom>
            <a:solidFill>
              <a:schemeClr val="accent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2223189-FA1A-F77E-A9B1-00CD2CE04437}"/>
                    </a:ext>
                  </a:extLst>
                </p:cNvPr>
                <p:cNvSpPr txBox="1"/>
                <p:nvPr/>
              </p:nvSpPr>
              <p:spPr>
                <a:xfrm>
                  <a:off x="5923837" y="4794107"/>
                  <a:ext cx="1169230"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2"/>
                            </a:solidFill>
                            <a:latin typeface="Cambria Math" panose="02040503050406030204" pitchFamily="18" charset="0"/>
                            <a:cs typeface="Times New Roman" panose="02020603050405020304" pitchFamily="18" charset="0"/>
                          </a:rPr>
                          <m:t>=</m:t>
                        </m:r>
                        <m:r>
                          <a:rPr lang="en-US" i="1" dirty="0" smtClean="0">
                            <a:solidFill>
                              <a:schemeClr val="accent2"/>
                            </a:solidFill>
                            <a:latin typeface="Cambria Math" panose="02040503050406030204" pitchFamily="18" charset="0"/>
                            <a:cs typeface="Times New Roman" panose="02020603050405020304" pitchFamily="18" charset="0"/>
                          </a:rPr>
                          <m:t>𝐹</m:t>
                        </m:r>
                        <m:d>
                          <m:dPr>
                            <m:ctrlPr>
                              <a:rPr lang="en-US" i="1" dirty="0" smtClean="0">
                                <a:solidFill>
                                  <a:schemeClr val="accent2"/>
                                </a:solidFill>
                                <a:latin typeface="Cambria Math" panose="02040503050406030204" pitchFamily="18" charset="0"/>
                                <a:cs typeface="Times New Roman" panose="02020603050405020304" pitchFamily="18" charset="0"/>
                              </a:rPr>
                            </m:ctrlPr>
                          </m:dPr>
                          <m:e>
                            <m:sSup>
                              <m:sSupPr>
                                <m:ctrlPr>
                                  <a:rPr lang="en-US" i="1" dirty="0">
                                    <a:solidFill>
                                      <a:schemeClr val="accent2"/>
                                    </a:solidFill>
                                    <a:latin typeface="Cambria Math" panose="02040503050406030204" pitchFamily="18" charset="0"/>
                                    <a:cs typeface="Times New Roman" panose="02020603050405020304" pitchFamily="18" charset="0"/>
                                  </a:rPr>
                                </m:ctrlPr>
                              </m:sSupPr>
                              <m:e>
                                <m:r>
                                  <m:rPr>
                                    <m:sty m:val="p"/>
                                  </m:rPr>
                                  <a:rPr lang="en-US" dirty="0">
                                    <a:solidFill>
                                      <a:schemeClr val="accent2"/>
                                    </a:solidFill>
                                    <a:latin typeface="Cambria Math" panose="02040503050406030204" pitchFamily="18" charset="0"/>
                                    <a:cs typeface="Times New Roman" panose="02020603050405020304" pitchFamily="18" charset="0"/>
                                  </a:rPr>
                                  <m:t>x</m:t>
                                </m:r>
                              </m:e>
                              <m:sup>
                                <m:r>
                                  <a:rPr lang="en-US" i="1" dirty="0">
                                    <a:solidFill>
                                      <a:schemeClr val="accent2"/>
                                    </a:solidFill>
                                    <a:latin typeface="Cambria Math" panose="02040503050406030204" pitchFamily="18" charset="0"/>
                                    <a:cs typeface="Times New Roman" panose="02020603050405020304" pitchFamily="18" charset="0"/>
                                  </a:rPr>
                                  <m:t>(</m:t>
                                </m:r>
                                <m:r>
                                  <a:rPr lang="en-US" b="0" i="1" dirty="0" smtClean="0">
                                    <a:solidFill>
                                      <a:schemeClr val="accent2"/>
                                    </a:solidFill>
                                    <a:latin typeface="Cambria Math" panose="02040503050406030204" pitchFamily="18" charset="0"/>
                                    <a:cs typeface="Times New Roman" panose="02020603050405020304" pitchFamily="18" charset="0"/>
                                  </a:rPr>
                                  <m:t>𝑙</m:t>
                                </m:r>
                                <m:r>
                                  <a:rPr lang="en-US" i="1" dirty="0">
                                    <a:solidFill>
                                      <a:schemeClr val="accent2"/>
                                    </a:solidFill>
                                    <a:latin typeface="Cambria Math" panose="02040503050406030204" pitchFamily="18" charset="0"/>
                                    <a:cs typeface="Times New Roman" panose="02020603050405020304" pitchFamily="18" charset="0"/>
                                  </a:rPr>
                                  <m:t>)</m:t>
                                </m:r>
                              </m:sup>
                            </m:sSup>
                          </m:e>
                        </m:d>
                      </m:oMath>
                    </m:oMathPara>
                  </a14:m>
                  <a:endParaRPr lang="en-QA" dirty="0"/>
                </a:p>
              </p:txBody>
            </p:sp>
          </mc:Choice>
          <mc:Fallback xmlns="">
            <p:sp>
              <p:nvSpPr>
                <p:cNvPr id="40" name="TextBox 39">
                  <a:extLst>
                    <a:ext uri="{FF2B5EF4-FFF2-40B4-BE49-F238E27FC236}">
                      <a16:creationId xmlns:a16="http://schemas.microsoft.com/office/drawing/2014/main" id="{32223189-FA1A-F77E-A9B1-00CD2CE04437}"/>
                    </a:ext>
                  </a:extLst>
                </p:cNvPr>
                <p:cNvSpPr txBox="1">
                  <a:spLocks noRot="1" noChangeAspect="1" noMove="1" noResize="1" noEditPoints="1" noAdjustHandles="1" noChangeArrowheads="1" noChangeShapeType="1" noTextEdit="1"/>
                </p:cNvSpPr>
                <p:nvPr/>
              </p:nvSpPr>
              <p:spPr>
                <a:xfrm>
                  <a:off x="5923837" y="4794107"/>
                  <a:ext cx="1169230" cy="404983"/>
                </a:xfrm>
                <a:prstGeom prst="rect">
                  <a:avLst/>
                </a:prstGeom>
                <a:blipFill>
                  <a:blip r:embed="rId5"/>
                  <a:stretch>
                    <a:fillRect/>
                  </a:stretch>
                </a:blipFill>
              </p:spPr>
              <p:txBody>
                <a:bodyPr/>
                <a:lstStyle/>
                <a:p>
                  <a:r>
                    <a:rPr lang="en-QA">
                      <a:noFill/>
                    </a:rPr>
                    <a:t> </a:t>
                  </a:r>
                </a:p>
              </p:txBody>
            </p:sp>
          </mc:Fallback>
        </mc:AlternateContent>
      </p:grpSp>
      <p:grpSp>
        <p:nvGrpSpPr>
          <p:cNvPr id="49" name="Group 48">
            <a:extLst>
              <a:ext uri="{FF2B5EF4-FFF2-40B4-BE49-F238E27FC236}">
                <a16:creationId xmlns:a16="http://schemas.microsoft.com/office/drawing/2014/main" id="{40DD9773-57D0-161B-137A-9B2CB85C7763}"/>
              </a:ext>
            </a:extLst>
          </p:cNvPr>
          <p:cNvGrpSpPr/>
          <p:nvPr/>
        </p:nvGrpSpPr>
        <p:grpSpPr>
          <a:xfrm>
            <a:off x="409602" y="3284228"/>
            <a:ext cx="9813780" cy="1275328"/>
            <a:chOff x="409602" y="3284228"/>
            <a:chExt cx="9813780" cy="1275328"/>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538D264-C8A5-9648-08F6-4687FBE77B2E}"/>
                    </a:ext>
                  </a:extLst>
                </p:cNvPr>
                <p:cNvSpPr txBox="1"/>
                <p:nvPr/>
              </p:nvSpPr>
              <p:spPr>
                <a:xfrm>
                  <a:off x="1968619" y="3972472"/>
                  <a:ext cx="8254763" cy="587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+1)</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𝜂</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𝑗</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bSup>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k</m:t>
                                </m:r>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m:t>
                                        </m:r>
                                      </m:sup>
                                    </m:sSup>
                                  </m:e>
                                </m:d>
                                <m:r>
                                  <a:rPr lang="en-US" sz="2000" b="0" i="0" smtClean="0">
                                    <a:latin typeface="Cambria Math" panose="02040503050406030204" pitchFamily="18" charset="0"/>
                                  </a:rPr>
                                  <m:t> </m:t>
                                </m:r>
                                <m:r>
                                  <m:rPr>
                                    <m:sty m:val="p"/>
                                  </m:rPr>
                                  <a:rPr lang="en-US" sz="2000">
                                    <a:latin typeface="Cambria Math" panose="02040503050406030204" pitchFamily="18" charset="0"/>
                                  </a:rPr>
                                  <m:t>∇</m:t>
                                </m:r>
                              </m:e>
                              <m: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bSup>
                              </m:sub>
                            </m:sSub>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sub>
                            </m:sSub>
                            <m:r>
                              <m:rPr>
                                <m:sty m:val="p"/>
                              </m:rPr>
                              <a:rPr lang="en-US" sz="2000">
                                <a:latin typeface="Cambria Math" panose="02040503050406030204" pitchFamily="18" charset="0"/>
                              </a:rPr>
                              <m:t>k</m:t>
                            </m:r>
                            <m:d>
                              <m:dPr>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m:t>
                                    </m:r>
                                  </m:sup>
                                </m:sSup>
                              </m:e>
                            </m:d>
                          </m:e>
                        </m:d>
                        <m:r>
                          <a:rPr lang="en-US" sz="2000" b="0" i="1" smtClean="0">
                            <a:latin typeface="Cambria Math" panose="02040503050406030204" pitchFamily="18" charset="0"/>
                          </a:rPr>
                          <m:t> </m:t>
                        </m:r>
                      </m:oMath>
                    </m:oMathPara>
                  </a14:m>
                  <a:endParaRPr lang="en-QA" sz="2000" dirty="0"/>
                </a:p>
              </p:txBody>
            </p:sp>
          </mc:Choice>
          <mc:Fallback xmlns="">
            <p:sp>
              <p:nvSpPr>
                <p:cNvPr id="28" name="TextBox 27">
                  <a:extLst>
                    <a:ext uri="{FF2B5EF4-FFF2-40B4-BE49-F238E27FC236}">
                      <a16:creationId xmlns:a16="http://schemas.microsoft.com/office/drawing/2014/main" id="{F538D264-C8A5-9648-08F6-4687FBE77B2E}"/>
                    </a:ext>
                  </a:extLst>
                </p:cNvPr>
                <p:cNvSpPr txBox="1">
                  <a:spLocks noRot="1" noChangeAspect="1" noMove="1" noResize="1" noEditPoints="1" noAdjustHandles="1" noChangeArrowheads="1" noChangeShapeType="1" noTextEdit="1"/>
                </p:cNvSpPr>
                <p:nvPr/>
              </p:nvSpPr>
              <p:spPr>
                <a:xfrm>
                  <a:off x="1968619" y="3972472"/>
                  <a:ext cx="8254763" cy="587084"/>
                </a:xfrm>
                <a:prstGeom prst="rect">
                  <a:avLst/>
                </a:prstGeom>
                <a:blipFill>
                  <a:blip r:embed="rId6"/>
                  <a:stretch>
                    <a:fillRect b="-12500"/>
                  </a:stretch>
                </a:blipFill>
              </p:spPr>
              <p:txBody>
                <a:bodyPr/>
                <a:lstStyle/>
                <a:p>
                  <a:r>
                    <a:rPr lang="en-QA">
                      <a:noFill/>
                    </a:rPr>
                    <a:t> </a:t>
                  </a:r>
                </a:p>
              </p:txBody>
            </p:sp>
          </mc:Fallback>
        </mc:AlternateContent>
        <p:sp>
          <p:nvSpPr>
            <p:cNvPr id="14" name="TextBox 13">
              <a:extLst>
                <a:ext uri="{FF2B5EF4-FFF2-40B4-BE49-F238E27FC236}">
                  <a16:creationId xmlns:a16="http://schemas.microsoft.com/office/drawing/2014/main" id="{3B4418A4-F1EC-675C-61ED-837A796B0A2C}"/>
                </a:ext>
              </a:extLst>
            </p:cNvPr>
            <p:cNvSpPr txBox="1"/>
            <p:nvPr/>
          </p:nvSpPr>
          <p:spPr>
            <a:xfrm>
              <a:off x="409602" y="3284228"/>
              <a:ext cx="1601721" cy="369332"/>
            </a:xfrm>
            <a:prstGeom prst="rect">
              <a:avLst/>
            </a:prstGeom>
            <a:noFill/>
          </p:spPr>
          <p:txBody>
            <a:bodyPr wrap="none" rtlCol="0">
              <a:spAutoFit/>
            </a:bodyPr>
            <a:lstStyle/>
            <a:p>
              <a:r>
                <a:rPr lang="en-QA" b="1" dirty="0">
                  <a:latin typeface="Times New Roman" panose="02020603050405020304" pitchFamily="18" charset="0"/>
                  <a:cs typeface="Times New Roman" panose="02020603050405020304" pitchFamily="18" charset="0"/>
                </a:rPr>
                <a:t>SVGD Update</a:t>
              </a:r>
            </a:p>
          </p:txBody>
        </p:sp>
      </p:grpSp>
      <p:sp>
        <p:nvSpPr>
          <p:cNvPr id="38" name="TextBox 37">
            <a:extLst>
              <a:ext uri="{FF2B5EF4-FFF2-40B4-BE49-F238E27FC236}">
                <a16:creationId xmlns:a16="http://schemas.microsoft.com/office/drawing/2014/main" id="{ABF43ABD-ADFB-7B82-5F16-348597B7FC31}"/>
              </a:ext>
            </a:extLst>
          </p:cNvPr>
          <p:cNvSpPr txBox="1"/>
          <p:nvPr/>
        </p:nvSpPr>
        <p:spPr>
          <a:xfrm>
            <a:off x="409602" y="5565153"/>
            <a:ext cx="1428596" cy="369332"/>
          </a:xfrm>
          <a:prstGeom prst="rect">
            <a:avLst/>
          </a:prstGeom>
          <a:noFill/>
        </p:spPr>
        <p:txBody>
          <a:bodyPr wrap="none" rtlCol="0">
            <a:spAutoFit/>
          </a:bodyPr>
          <a:lstStyle/>
          <a:p>
            <a:r>
              <a:rPr lang="en-QA" b="1" dirty="0">
                <a:latin typeface="Times New Roman" panose="02020603050405020304" pitchFamily="18" charset="0"/>
                <a:cs typeface="Times New Roman" panose="02020603050405020304" pitchFamily="18" charset="0"/>
              </a:rPr>
              <a:t>Invertability</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FBEA2EE-A3AE-E5F8-C592-1FADE0691AD6}"/>
                  </a:ext>
                </a:extLst>
              </p:cNvPr>
              <p:cNvSpPr txBox="1"/>
              <p:nvPr/>
            </p:nvSpPr>
            <p:spPr>
              <a:xfrm>
                <a:off x="409602" y="5980818"/>
                <a:ext cx="5084149" cy="506870"/>
              </a:xfrm>
              <a:prstGeom prst="rect">
                <a:avLst/>
              </a:prstGeom>
              <a:noFill/>
            </p:spPr>
            <p:txBody>
              <a:bodyPr wrap="none" rtlCol="0">
                <a:spAutoFit/>
              </a:bodyPr>
              <a:lstStyle/>
              <a:p>
                <a:r>
                  <a:rPr lang="en-QA" dirty="0">
                    <a:latin typeface="Times New Roman" panose="02020603050405020304" pitchFamily="18" charset="0"/>
                    <a:cs typeface="Times New Roman" panose="02020603050405020304" pitchFamily="18" charset="0"/>
                  </a:rPr>
                  <a:t>For a small learning rate </a:t>
                </a:r>
                <a14:m>
                  <m:oMath xmlns:m="http://schemas.openxmlformats.org/officeDocument/2006/math">
                    <m:r>
                      <a:rPr lang="en-US" b="0" i="1" smtClean="0">
                        <a:latin typeface="Cambria Math" panose="02040503050406030204" pitchFamily="18" charset="0"/>
                      </a:rPr>
                      <m:t>𝜂</m:t>
                    </m:r>
                  </m:oMath>
                </a14:m>
                <a:r>
                  <a:rPr lang="en-QA" dirty="0"/>
                  <a:t>, </a:t>
                </a:r>
                <a14:m>
                  <m:oMath xmlns:m="http://schemas.openxmlformats.org/officeDocument/2006/math">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det</m:t>
                        </m:r>
                      </m:fName>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m:rPr>
                                    <m:sty m:val="p"/>
                                  </m:rPr>
                                  <a:rPr lang="en-US" dirty="0">
                                    <a:latin typeface="Cambria Math" panose="02040503050406030204" pitchFamily="18" charset="0"/>
                                  </a:rPr>
                                  <m:t>∇</m:t>
                                </m:r>
                              </m:e>
                              <m:sub>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𝑙</m:t>
                                        </m:r>
                                      </m:e>
                                    </m:d>
                                  </m:sup>
                                </m:sSup>
                              </m:sub>
                            </m:sSub>
                            <m:r>
                              <a:rPr lang="en-US" i="1" dirty="0">
                                <a:latin typeface="Cambria Math" panose="02040503050406030204" pitchFamily="18" charset="0"/>
                              </a:rPr>
                              <m:t>𝐹</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b="0" i="1" dirty="0" smtClean="0">
                                            <a:latin typeface="Cambria Math" panose="02040503050406030204" pitchFamily="18" charset="0"/>
                                          </a:rPr>
                                          <m:t>𝑙</m:t>
                                        </m:r>
                                      </m:e>
                                    </m:d>
                                  </m:sup>
                                </m:sSup>
                              </m:e>
                            </m:d>
                          </m:e>
                        </m:d>
                        <m:r>
                          <a:rPr lang="en-US" i="1" dirty="0">
                            <a:latin typeface="Cambria Math" panose="02040503050406030204" pitchFamily="18" charset="0"/>
                          </a:rPr>
                          <m:t>≠0</m:t>
                        </m:r>
                      </m:e>
                    </m:func>
                  </m:oMath>
                </a14:m>
                <a:r>
                  <a:rPr lang="en-QA" dirty="0">
                    <a:latin typeface="Times New Roman" panose="02020603050405020304" pitchFamily="18" charset="0"/>
                    <a:cs typeface="Times New Roman" panose="02020603050405020304" pitchFamily="18" charset="0"/>
                  </a:rPr>
                  <a:t> </a:t>
                </a:r>
              </a:p>
            </p:txBody>
          </p:sp>
        </mc:Choice>
        <mc:Fallback xmlns="">
          <p:sp>
            <p:nvSpPr>
              <p:cNvPr id="43" name="TextBox 42">
                <a:extLst>
                  <a:ext uri="{FF2B5EF4-FFF2-40B4-BE49-F238E27FC236}">
                    <a16:creationId xmlns:a16="http://schemas.microsoft.com/office/drawing/2014/main" id="{2FBEA2EE-A3AE-E5F8-C592-1FADE0691AD6}"/>
                  </a:ext>
                </a:extLst>
              </p:cNvPr>
              <p:cNvSpPr txBox="1">
                <a:spLocks noRot="1" noChangeAspect="1" noMove="1" noResize="1" noEditPoints="1" noAdjustHandles="1" noChangeArrowheads="1" noChangeShapeType="1" noTextEdit="1"/>
              </p:cNvSpPr>
              <p:nvPr/>
            </p:nvSpPr>
            <p:spPr>
              <a:xfrm>
                <a:off x="409602" y="5980818"/>
                <a:ext cx="5084149" cy="506870"/>
              </a:xfrm>
              <a:prstGeom prst="rect">
                <a:avLst/>
              </a:prstGeom>
              <a:blipFill>
                <a:blip r:embed="rId7"/>
                <a:stretch>
                  <a:fillRect l="-998" b="-7317"/>
                </a:stretch>
              </a:blipFill>
            </p:spPr>
            <p:txBody>
              <a:bodyPr/>
              <a:lstStyle/>
              <a:p>
                <a:r>
                  <a:rPr lang="en-QA">
                    <a:noFill/>
                  </a:rPr>
                  <a:t> </a:t>
                </a:r>
              </a:p>
            </p:txBody>
          </p:sp>
        </mc:Fallback>
      </mc:AlternateContent>
      <p:sp>
        <p:nvSpPr>
          <p:cNvPr id="45" name="TextBox 44">
            <a:extLst>
              <a:ext uri="{FF2B5EF4-FFF2-40B4-BE49-F238E27FC236}">
                <a16:creationId xmlns:a16="http://schemas.microsoft.com/office/drawing/2014/main" id="{E8B4A574-1461-2C11-BFBF-16D8EF065ADC}"/>
              </a:ext>
            </a:extLst>
          </p:cNvPr>
          <p:cNvSpPr txBox="1"/>
          <p:nvPr/>
        </p:nvSpPr>
        <p:spPr>
          <a:xfrm>
            <a:off x="6771861" y="6069496"/>
            <a:ext cx="184731" cy="369332"/>
          </a:xfrm>
          <a:prstGeom prst="rect">
            <a:avLst/>
          </a:prstGeom>
          <a:noFill/>
        </p:spPr>
        <p:txBody>
          <a:bodyPr wrap="none" rtlCol="0">
            <a:spAutoFit/>
          </a:bodyPr>
          <a:lstStyle/>
          <a:p>
            <a:endParaRPr lang="en-QA" dirty="0"/>
          </a:p>
        </p:txBody>
      </p:sp>
      <p:sp>
        <p:nvSpPr>
          <p:cNvPr id="46" name="TextBox 45">
            <a:extLst>
              <a:ext uri="{FF2B5EF4-FFF2-40B4-BE49-F238E27FC236}">
                <a16:creationId xmlns:a16="http://schemas.microsoft.com/office/drawing/2014/main" id="{3D3B3808-31B2-58D7-8E7D-40D8701597DF}"/>
              </a:ext>
            </a:extLst>
          </p:cNvPr>
          <p:cNvSpPr txBox="1"/>
          <p:nvPr/>
        </p:nvSpPr>
        <p:spPr>
          <a:xfrm>
            <a:off x="5357659" y="5788019"/>
            <a:ext cx="2681183" cy="369332"/>
          </a:xfrm>
          <a:prstGeom prst="rect">
            <a:avLst/>
          </a:prstGeom>
          <a:noFill/>
        </p:spPr>
        <p:txBody>
          <a:bodyPr wrap="none" rtlCol="0">
            <a:spAutoFit/>
          </a:bodyPr>
          <a:lstStyle/>
          <a:p>
            <a:r>
              <a:rPr lang="en-QA" dirty="0">
                <a:latin typeface="Times New Roman" panose="02020603050405020304" pitchFamily="18" charset="0"/>
                <a:cs typeface="Times New Roman" panose="02020603050405020304" pitchFamily="18" charset="0"/>
              </a:rPr>
              <a:t>Implicit Function Theorem</a:t>
            </a:r>
            <a:endParaRPr lang="en-QA" dirty="0"/>
          </a:p>
        </p:txBody>
      </p:sp>
      <p:sp>
        <p:nvSpPr>
          <p:cNvPr id="47" name="Right Arrow 46">
            <a:extLst>
              <a:ext uri="{FF2B5EF4-FFF2-40B4-BE49-F238E27FC236}">
                <a16:creationId xmlns:a16="http://schemas.microsoft.com/office/drawing/2014/main" id="{41D960DB-3CA6-AAEC-0A28-BD3BEC1844E6}"/>
              </a:ext>
            </a:extLst>
          </p:cNvPr>
          <p:cNvSpPr/>
          <p:nvPr/>
        </p:nvSpPr>
        <p:spPr>
          <a:xfrm>
            <a:off x="5357659" y="6125219"/>
            <a:ext cx="2955234" cy="25087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9C1EBFE-56A3-DD5B-4E24-EC40DAF96776}"/>
                  </a:ext>
                </a:extLst>
              </p:cNvPr>
              <p:cNvSpPr txBox="1"/>
              <p:nvPr/>
            </p:nvSpPr>
            <p:spPr>
              <a:xfrm>
                <a:off x="8415130" y="6049587"/>
                <a:ext cx="1471621" cy="369332"/>
              </a:xfrm>
              <a:prstGeom prst="rect">
                <a:avLst/>
              </a:prstGeom>
              <a:noFill/>
            </p:spPr>
            <p:txBody>
              <a:bodyPr wrap="none" rtlCol="0">
                <a:spAutoFit/>
              </a:bodyPr>
              <a:lstStyle/>
              <a:p>
                <a14:m>
                  <m:oMath xmlns:m="http://schemas.openxmlformats.org/officeDocument/2006/math">
                    <m:r>
                      <a:rPr lang="en-US" i="1" dirty="0" smtClean="0">
                        <a:solidFill>
                          <a:schemeClr val="accent2"/>
                        </a:solidFill>
                        <a:latin typeface="Cambria Math" panose="02040503050406030204" pitchFamily="18" charset="0"/>
                        <a:cs typeface="Times New Roman" panose="02020603050405020304" pitchFamily="18" charset="0"/>
                      </a:rPr>
                      <m:t>𝐹</m:t>
                    </m:r>
                  </m:oMath>
                </a14:m>
                <a:r>
                  <a:rPr lang="en-QA" dirty="0"/>
                  <a:t> </a:t>
                </a:r>
                <a:r>
                  <a:rPr lang="en-QA" dirty="0">
                    <a:latin typeface="Times New Roman" panose="02020603050405020304" pitchFamily="18" charset="0"/>
                    <a:cs typeface="Times New Roman" panose="02020603050405020304" pitchFamily="18" charset="0"/>
                  </a:rPr>
                  <a:t>is invertible</a:t>
                </a:r>
              </a:p>
            </p:txBody>
          </p:sp>
        </mc:Choice>
        <mc:Fallback xmlns="">
          <p:sp>
            <p:nvSpPr>
              <p:cNvPr id="48" name="TextBox 47">
                <a:extLst>
                  <a:ext uri="{FF2B5EF4-FFF2-40B4-BE49-F238E27FC236}">
                    <a16:creationId xmlns:a16="http://schemas.microsoft.com/office/drawing/2014/main" id="{19C1EBFE-56A3-DD5B-4E24-EC40DAF96776}"/>
                  </a:ext>
                </a:extLst>
              </p:cNvPr>
              <p:cNvSpPr txBox="1">
                <a:spLocks noRot="1" noChangeAspect="1" noMove="1" noResize="1" noEditPoints="1" noAdjustHandles="1" noChangeArrowheads="1" noChangeShapeType="1" noTextEdit="1"/>
              </p:cNvSpPr>
              <p:nvPr/>
            </p:nvSpPr>
            <p:spPr>
              <a:xfrm>
                <a:off x="8415130" y="6049587"/>
                <a:ext cx="1471621" cy="369332"/>
              </a:xfrm>
              <a:prstGeom prst="rect">
                <a:avLst/>
              </a:prstGeom>
              <a:blipFill>
                <a:blip r:embed="rId8"/>
                <a:stretch>
                  <a:fillRect t="-6667" r="-3419" b="-23333"/>
                </a:stretch>
              </a:blipFill>
            </p:spPr>
            <p:txBody>
              <a:bodyPr/>
              <a:lstStyle/>
              <a:p>
                <a:r>
                  <a:rPr lang="en-QA">
                    <a:noFill/>
                  </a:rPr>
                  <a:t> </a:t>
                </a:r>
              </a:p>
            </p:txBody>
          </p:sp>
        </mc:Fallback>
      </mc:AlternateContent>
    </p:spTree>
    <p:extLst>
      <p:ext uri="{BB962C8B-B14F-4D97-AF65-F5344CB8AC3E}">
        <p14:creationId xmlns:p14="http://schemas.microsoft.com/office/powerpoint/2010/main" val="309733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3" grpId="0"/>
      <p:bldP spid="45" grpId="0"/>
      <p:bldP spid="46" grpId="0"/>
      <p:bldP spid="47" grpId="0" animBg="1"/>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DA66-77D5-9C44-1BDE-B41B98CF1B69}"/>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7881562-A60A-49D2-9220-5BA72F614E03}"/>
              </a:ext>
            </a:extLst>
          </p:cNvPr>
          <p:cNvGrpSpPr/>
          <p:nvPr/>
        </p:nvGrpSpPr>
        <p:grpSpPr>
          <a:xfrm>
            <a:off x="6320385" y="2977789"/>
            <a:ext cx="2432147" cy="1743219"/>
            <a:chOff x="6320385" y="3183853"/>
            <a:chExt cx="2683590" cy="1838528"/>
          </a:xfrm>
        </p:grpSpPr>
        <p:pic>
          <p:nvPicPr>
            <p:cNvPr id="12" name="Picture 11" descr="A diagram of a number of dots&#10;&#10;Description automatically generated">
              <a:extLst>
                <a:ext uri="{FF2B5EF4-FFF2-40B4-BE49-F238E27FC236}">
                  <a16:creationId xmlns:a16="http://schemas.microsoft.com/office/drawing/2014/main" id="{AA315A40-CE65-EB51-1EEC-722325F3F46D}"/>
                </a:ext>
              </a:extLst>
            </p:cNvPr>
            <p:cNvPicPr>
              <a:picLocks noChangeAspect="1"/>
            </p:cNvPicPr>
            <p:nvPr/>
          </p:nvPicPr>
          <p:blipFill rotWithShape="1">
            <a:blip r:embed="rId3"/>
            <a:srcRect b="5422"/>
            <a:stretch/>
          </p:blipFill>
          <p:spPr>
            <a:xfrm>
              <a:off x="6320385" y="3183853"/>
              <a:ext cx="2683590" cy="183852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8F798DA-841A-3AA0-CEC8-E5F64AD4C225}"/>
                    </a:ext>
                  </a:extLst>
                </p:cNvPr>
                <p:cNvSpPr txBox="1"/>
                <p:nvPr/>
              </p:nvSpPr>
              <p:spPr>
                <a:xfrm>
                  <a:off x="6916015" y="3281457"/>
                  <a:ext cx="622030" cy="4449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QA" dirty="0"/>
                </a:p>
              </p:txBody>
            </p:sp>
          </mc:Choice>
          <mc:Fallback xmlns="">
            <p:sp>
              <p:nvSpPr>
                <p:cNvPr id="19" name="TextBox 18">
                  <a:extLst>
                    <a:ext uri="{FF2B5EF4-FFF2-40B4-BE49-F238E27FC236}">
                      <a16:creationId xmlns:a16="http://schemas.microsoft.com/office/drawing/2014/main" id="{58F798DA-841A-3AA0-CEC8-E5F64AD4C225}"/>
                    </a:ext>
                  </a:extLst>
                </p:cNvPr>
                <p:cNvSpPr txBox="1">
                  <a:spLocks noRot="1" noChangeAspect="1" noMove="1" noResize="1" noEditPoints="1" noAdjustHandles="1" noChangeArrowheads="1" noChangeShapeType="1" noTextEdit="1"/>
                </p:cNvSpPr>
                <p:nvPr/>
              </p:nvSpPr>
              <p:spPr>
                <a:xfrm>
                  <a:off x="6916015" y="3281457"/>
                  <a:ext cx="622030" cy="444930"/>
                </a:xfrm>
                <a:prstGeom prst="rect">
                  <a:avLst/>
                </a:prstGeom>
                <a:blipFill>
                  <a:blip r:embed="rId4"/>
                  <a:stretch>
                    <a:fillRect b="-2778"/>
                  </a:stretch>
                </a:blipFill>
              </p:spPr>
              <p:txBody>
                <a:bodyPr/>
                <a:lstStyle/>
                <a:p>
                  <a:r>
                    <a:rPr lang="en-QA">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6613B9-FA5C-BA6A-6DD6-D72C2B51604D}"/>
                  </a:ext>
                </a:extLst>
              </p:cNvPr>
              <p:cNvSpPr txBox="1"/>
              <p:nvPr/>
            </p:nvSpPr>
            <p:spPr>
              <a:xfrm>
                <a:off x="1968619" y="1507570"/>
                <a:ext cx="8254763" cy="587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+1)</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𝜂</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𝔼</m:t>
                          </m:r>
                        </m:e>
                        <m:sub>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𝑗</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bSup>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k</m:t>
                              </m:r>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m:t>
                                      </m:r>
                                    </m:sup>
                                  </m:sSup>
                                </m:e>
                              </m:d>
                              <m:r>
                                <a:rPr lang="en-US" sz="2000" b="0" i="0" smtClean="0">
                                  <a:latin typeface="Cambria Math" panose="02040503050406030204" pitchFamily="18" charset="0"/>
                                </a:rPr>
                                <m:t> </m:t>
                              </m:r>
                              <m:r>
                                <m:rPr>
                                  <m:sty m:val="p"/>
                                </m:rPr>
                                <a:rPr lang="en-US" sz="2000">
                                  <a:latin typeface="Cambria Math" panose="02040503050406030204" pitchFamily="18" charset="0"/>
                                </a:rPr>
                                <m:t>∇</m:t>
                              </m:r>
                            </m:e>
                            <m: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bSup>
                            </m:sub>
                          </m:sSub>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sub>
                          </m:sSub>
                          <m:r>
                            <m:rPr>
                              <m:sty m:val="p"/>
                            </m:rPr>
                            <a:rPr lang="en-US" sz="2000">
                              <a:latin typeface="Cambria Math" panose="02040503050406030204" pitchFamily="18" charset="0"/>
                            </a:rPr>
                            <m:t>k</m:t>
                          </m:r>
                          <m:d>
                            <m:dPr>
                              <m:ctrlPr>
                                <a:rPr lang="en-US" sz="2000" i="1">
                                  <a:latin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𝑗</m:t>
                                  </m:r>
                                </m:sub>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m:t>
                                  </m:r>
                                </m:sup>
                              </m:sSup>
                            </m:e>
                          </m:d>
                        </m:e>
                      </m:d>
                      <m:r>
                        <a:rPr lang="en-US" sz="2000" b="0" i="1" smtClean="0">
                          <a:latin typeface="Cambria Math" panose="02040503050406030204" pitchFamily="18" charset="0"/>
                        </a:rPr>
                        <m:t> </m:t>
                      </m:r>
                    </m:oMath>
                  </m:oMathPara>
                </a14:m>
                <a:endParaRPr lang="en-QA" sz="2000" dirty="0"/>
              </a:p>
            </p:txBody>
          </p:sp>
        </mc:Choice>
        <mc:Fallback xmlns="">
          <p:sp>
            <p:nvSpPr>
              <p:cNvPr id="28" name="TextBox 27">
                <a:extLst>
                  <a:ext uri="{FF2B5EF4-FFF2-40B4-BE49-F238E27FC236}">
                    <a16:creationId xmlns:a16="http://schemas.microsoft.com/office/drawing/2014/main" id="{D46613B9-FA5C-BA6A-6DD6-D72C2B51604D}"/>
                  </a:ext>
                </a:extLst>
              </p:cNvPr>
              <p:cNvSpPr txBox="1">
                <a:spLocks noRot="1" noChangeAspect="1" noMove="1" noResize="1" noEditPoints="1" noAdjustHandles="1" noChangeArrowheads="1" noChangeShapeType="1" noTextEdit="1"/>
              </p:cNvSpPr>
              <p:nvPr/>
            </p:nvSpPr>
            <p:spPr>
              <a:xfrm>
                <a:off x="1968619" y="1507570"/>
                <a:ext cx="8254763" cy="587084"/>
              </a:xfrm>
              <a:prstGeom prst="rect">
                <a:avLst/>
              </a:prstGeom>
              <a:blipFill>
                <a:blip r:embed="rId5"/>
                <a:stretch>
                  <a:fillRect b="-12500"/>
                </a:stretch>
              </a:blipFill>
            </p:spPr>
            <p:txBody>
              <a:bodyPr/>
              <a:lstStyle/>
              <a:p>
                <a:r>
                  <a:rPr lang="en-QA">
                    <a:noFill/>
                  </a:rPr>
                  <a:t> </a:t>
                </a:r>
              </a:p>
            </p:txBody>
          </p:sp>
        </mc:Fallback>
      </mc:AlternateContent>
      <p:sp>
        <p:nvSpPr>
          <p:cNvPr id="39" name="Rectangle 38">
            <a:extLst>
              <a:ext uri="{FF2B5EF4-FFF2-40B4-BE49-F238E27FC236}">
                <a16:creationId xmlns:a16="http://schemas.microsoft.com/office/drawing/2014/main" id="{700019B4-4A6A-B935-DFE5-B37F211D2FF0}"/>
              </a:ext>
            </a:extLst>
          </p:cNvPr>
          <p:cNvSpPr/>
          <p:nvPr/>
        </p:nvSpPr>
        <p:spPr>
          <a:xfrm>
            <a:off x="3117418" y="1338117"/>
            <a:ext cx="7148878" cy="821635"/>
          </a:xfrm>
          <a:prstGeom prst="rect">
            <a:avLst/>
          </a:prstGeom>
          <a:solidFill>
            <a:schemeClr val="accent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5FF750-B57C-9BAB-105D-C99AE4BBC124}"/>
                  </a:ext>
                </a:extLst>
              </p:cNvPr>
              <p:cNvSpPr txBox="1"/>
              <p:nvPr/>
            </p:nvSpPr>
            <p:spPr>
              <a:xfrm>
                <a:off x="9816060" y="1581244"/>
                <a:ext cx="1273618" cy="439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accent2"/>
                          </a:solidFill>
                          <a:latin typeface="Cambria Math" panose="02040503050406030204" pitchFamily="18" charset="0"/>
                          <a:cs typeface="Times New Roman" panose="02020603050405020304" pitchFamily="18" charset="0"/>
                        </a:rPr>
                        <m:t>=</m:t>
                      </m:r>
                      <m:r>
                        <a:rPr lang="en-US" sz="2000" i="1" dirty="0" smtClean="0">
                          <a:solidFill>
                            <a:schemeClr val="accent2"/>
                          </a:solidFill>
                          <a:latin typeface="Cambria Math" panose="02040503050406030204" pitchFamily="18" charset="0"/>
                          <a:cs typeface="Times New Roman" panose="02020603050405020304" pitchFamily="18" charset="0"/>
                        </a:rPr>
                        <m:t>𝐹</m:t>
                      </m:r>
                      <m:d>
                        <m:dPr>
                          <m:ctrlPr>
                            <a:rPr lang="en-US" sz="2000" i="1" dirty="0" smtClean="0">
                              <a:solidFill>
                                <a:schemeClr val="accent2"/>
                              </a:solidFill>
                              <a:latin typeface="Cambria Math" panose="02040503050406030204" pitchFamily="18" charset="0"/>
                              <a:cs typeface="Times New Roman" panose="02020603050405020304" pitchFamily="18" charset="0"/>
                            </a:rPr>
                          </m:ctrlPr>
                        </m:dPr>
                        <m:e>
                          <m:sSup>
                            <m:sSupPr>
                              <m:ctrlPr>
                                <a:rPr lang="en-US" sz="2000" i="1" dirty="0">
                                  <a:solidFill>
                                    <a:schemeClr val="accent2"/>
                                  </a:solidFill>
                                  <a:latin typeface="Cambria Math" panose="02040503050406030204" pitchFamily="18" charset="0"/>
                                  <a:cs typeface="Times New Roman" panose="02020603050405020304" pitchFamily="18" charset="0"/>
                                </a:rPr>
                              </m:ctrlPr>
                            </m:sSupPr>
                            <m:e>
                              <m:r>
                                <m:rPr>
                                  <m:sty m:val="p"/>
                                </m:rPr>
                                <a:rPr lang="en-US" sz="2000" dirty="0">
                                  <a:solidFill>
                                    <a:schemeClr val="accent2"/>
                                  </a:solidFill>
                                  <a:latin typeface="Cambria Math" panose="02040503050406030204" pitchFamily="18" charset="0"/>
                                  <a:cs typeface="Times New Roman" panose="02020603050405020304" pitchFamily="18" charset="0"/>
                                </a:rPr>
                                <m:t>x</m:t>
                              </m:r>
                            </m:e>
                            <m:sup>
                              <m:r>
                                <a:rPr lang="en-US" sz="2000" i="1" dirty="0">
                                  <a:solidFill>
                                    <a:schemeClr val="accent2"/>
                                  </a:solidFill>
                                  <a:latin typeface="Cambria Math" panose="02040503050406030204" pitchFamily="18" charset="0"/>
                                  <a:cs typeface="Times New Roman" panose="02020603050405020304" pitchFamily="18" charset="0"/>
                                </a:rPr>
                                <m:t>(</m:t>
                              </m:r>
                              <m:r>
                                <a:rPr lang="en-US" sz="2000" b="0" i="1" dirty="0" smtClean="0">
                                  <a:solidFill>
                                    <a:schemeClr val="accent2"/>
                                  </a:solidFill>
                                  <a:latin typeface="Cambria Math" panose="02040503050406030204" pitchFamily="18" charset="0"/>
                                  <a:cs typeface="Times New Roman" panose="02020603050405020304" pitchFamily="18" charset="0"/>
                                </a:rPr>
                                <m:t>𝑙</m:t>
                              </m:r>
                              <m:r>
                                <a:rPr lang="en-US" sz="2000" i="1" dirty="0">
                                  <a:solidFill>
                                    <a:schemeClr val="accent2"/>
                                  </a:solidFill>
                                  <a:latin typeface="Cambria Math" panose="02040503050406030204" pitchFamily="18" charset="0"/>
                                  <a:cs typeface="Times New Roman" panose="02020603050405020304" pitchFamily="18" charset="0"/>
                                </a:rPr>
                                <m:t>)</m:t>
                              </m:r>
                            </m:sup>
                          </m:sSup>
                        </m:e>
                      </m:d>
                    </m:oMath>
                  </m:oMathPara>
                </a14:m>
                <a:endParaRPr lang="en-QA" sz="2000" dirty="0"/>
              </a:p>
            </p:txBody>
          </p:sp>
        </mc:Choice>
        <mc:Fallback xmlns="">
          <p:sp>
            <p:nvSpPr>
              <p:cNvPr id="40" name="TextBox 39">
                <a:extLst>
                  <a:ext uri="{FF2B5EF4-FFF2-40B4-BE49-F238E27FC236}">
                    <a16:creationId xmlns:a16="http://schemas.microsoft.com/office/drawing/2014/main" id="{5D5FF750-B57C-9BAB-105D-C99AE4BBC124}"/>
                  </a:ext>
                </a:extLst>
              </p:cNvPr>
              <p:cNvSpPr txBox="1">
                <a:spLocks noRot="1" noChangeAspect="1" noMove="1" noResize="1" noEditPoints="1" noAdjustHandles="1" noChangeArrowheads="1" noChangeShapeType="1" noTextEdit="1"/>
              </p:cNvSpPr>
              <p:nvPr/>
            </p:nvSpPr>
            <p:spPr>
              <a:xfrm>
                <a:off x="9816060" y="1581244"/>
                <a:ext cx="1273618" cy="439736"/>
              </a:xfrm>
              <a:prstGeom prst="rect">
                <a:avLst/>
              </a:prstGeom>
              <a:blipFill>
                <a:blip r:embed="rId6"/>
                <a:stretch>
                  <a:fillRect/>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61F9E17-1F72-9935-26E0-9A7B95CB8D18}"/>
                  </a:ext>
                </a:extLst>
              </p:cNvPr>
              <p:cNvSpPr txBox="1"/>
              <p:nvPr/>
            </p:nvSpPr>
            <p:spPr>
              <a:xfrm>
                <a:off x="866411" y="4736279"/>
                <a:ext cx="1143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0</m:t>
                          </m:r>
                        </m:sup>
                      </m:sSup>
                    </m:oMath>
                  </m:oMathPara>
                </a14:m>
                <a:endParaRPr lang="en-QA" dirty="0"/>
              </a:p>
            </p:txBody>
          </p:sp>
        </mc:Choice>
        <mc:Fallback xmlns="">
          <p:sp>
            <p:nvSpPr>
              <p:cNvPr id="7" name="TextBox 6">
                <a:extLst>
                  <a:ext uri="{FF2B5EF4-FFF2-40B4-BE49-F238E27FC236}">
                    <a16:creationId xmlns:a16="http://schemas.microsoft.com/office/drawing/2014/main" id="{761F9E17-1F72-9935-26E0-9A7B95CB8D18}"/>
                  </a:ext>
                </a:extLst>
              </p:cNvPr>
              <p:cNvSpPr txBox="1">
                <a:spLocks noRot="1" noChangeAspect="1" noMove="1" noResize="1" noEditPoints="1" noAdjustHandles="1" noChangeArrowheads="1" noChangeShapeType="1" noTextEdit="1"/>
              </p:cNvSpPr>
              <p:nvPr/>
            </p:nvSpPr>
            <p:spPr>
              <a:xfrm>
                <a:off x="866411" y="4736279"/>
                <a:ext cx="1143000" cy="369332"/>
              </a:xfrm>
              <a:prstGeom prst="rect">
                <a:avLst/>
              </a:prstGeom>
              <a:blipFill>
                <a:blip r:embed="rId9"/>
                <a:stretch>
                  <a:fillRect b="-6452"/>
                </a:stretch>
              </a:blipFill>
            </p:spPr>
            <p:txBody>
              <a:bodyPr/>
              <a:lstStyle/>
              <a:p>
                <a:r>
                  <a:rPr lang="en-QA">
                    <a:noFill/>
                  </a:rPr>
                  <a:t> </a:t>
                </a:r>
              </a:p>
            </p:txBody>
          </p:sp>
        </mc:Fallback>
      </mc:AlternateContent>
      <p:grpSp>
        <p:nvGrpSpPr>
          <p:cNvPr id="46" name="Group 45">
            <a:extLst>
              <a:ext uri="{FF2B5EF4-FFF2-40B4-BE49-F238E27FC236}">
                <a16:creationId xmlns:a16="http://schemas.microsoft.com/office/drawing/2014/main" id="{89FC78F0-F644-E955-70EB-67D7B506F374}"/>
              </a:ext>
            </a:extLst>
          </p:cNvPr>
          <p:cNvGrpSpPr/>
          <p:nvPr/>
        </p:nvGrpSpPr>
        <p:grpSpPr>
          <a:xfrm>
            <a:off x="1758473" y="4659543"/>
            <a:ext cx="3328154" cy="446068"/>
            <a:chOff x="1913021" y="4942881"/>
            <a:chExt cx="3328154" cy="4460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75DD3D-B0F1-4651-5738-54D7DA1D6737}"/>
                    </a:ext>
                  </a:extLst>
                </p:cNvPr>
                <p:cNvSpPr txBox="1"/>
                <p:nvPr/>
              </p:nvSpPr>
              <p:spPr>
                <a:xfrm>
                  <a:off x="4098175" y="5019617"/>
                  <a:ext cx="1143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1</m:t>
                            </m:r>
                          </m:sup>
                        </m:sSup>
                      </m:oMath>
                    </m:oMathPara>
                  </a14:m>
                  <a:endParaRPr lang="en-QA" dirty="0"/>
                </a:p>
              </p:txBody>
            </p:sp>
          </mc:Choice>
          <mc:Fallback xmlns="">
            <p:sp>
              <p:nvSpPr>
                <p:cNvPr id="8" name="TextBox 7">
                  <a:extLst>
                    <a:ext uri="{FF2B5EF4-FFF2-40B4-BE49-F238E27FC236}">
                      <a16:creationId xmlns:a16="http://schemas.microsoft.com/office/drawing/2014/main" id="{D275DD3D-B0F1-4651-5738-54D7DA1D6737}"/>
                    </a:ext>
                  </a:extLst>
                </p:cNvPr>
                <p:cNvSpPr txBox="1">
                  <a:spLocks noRot="1" noChangeAspect="1" noMove="1" noResize="1" noEditPoints="1" noAdjustHandles="1" noChangeArrowheads="1" noChangeShapeType="1" noTextEdit="1"/>
                </p:cNvSpPr>
                <p:nvPr/>
              </p:nvSpPr>
              <p:spPr>
                <a:xfrm>
                  <a:off x="4098175" y="5019617"/>
                  <a:ext cx="1143000" cy="369332"/>
                </a:xfrm>
                <a:prstGeom prst="rect">
                  <a:avLst/>
                </a:prstGeom>
                <a:blipFill>
                  <a:blip r:embed="rId10"/>
                  <a:stretch>
                    <a:fillRect b="-6667"/>
                  </a:stretch>
                </a:blipFill>
              </p:spPr>
              <p:txBody>
                <a:bodyPr/>
                <a:lstStyle/>
                <a:p>
                  <a:r>
                    <a:rPr lang="en-QA">
                      <a:noFill/>
                    </a:rPr>
                    <a:t> </a:t>
                  </a:r>
                </a:p>
              </p:txBody>
            </p:sp>
          </mc:Fallback>
        </mc:AlternateContent>
        <p:grpSp>
          <p:nvGrpSpPr>
            <p:cNvPr id="29" name="Group 28">
              <a:extLst>
                <a:ext uri="{FF2B5EF4-FFF2-40B4-BE49-F238E27FC236}">
                  <a16:creationId xmlns:a16="http://schemas.microsoft.com/office/drawing/2014/main" id="{268856BE-1156-EB3F-DA8E-7A3417C3FE98}"/>
                </a:ext>
              </a:extLst>
            </p:cNvPr>
            <p:cNvGrpSpPr/>
            <p:nvPr/>
          </p:nvGrpSpPr>
          <p:grpSpPr>
            <a:xfrm>
              <a:off x="1913021" y="4942881"/>
              <a:ext cx="2454442" cy="369332"/>
              <a:chOff x="1913021" y="6340460"/>
              <a:chExt cx="2454442" cy="369332"/>
            </a:xfrm>
          </p:grpSpPr>
          <p:cxnSp>
            <p:nvCxnSpPr>
              <p:cNvPr id="30" name="Straight Arrow Connector 29">
                <a:extLst>
                  <a:ext uri="{FF2B5EF4-FFF2-40B4-BE49-F238E27FC236}">
                    <a16:creationId xmlns:a16="http://schemas.microsoft.com/office/drawing/2014/main" id="{3F5406F4-DE0F-8A1D-2732-96C4BA0D3436}"/>
                  </a:ext>
                </a:extLst>
              </p:cNvPr>
              <p:cNvCxnSpPr>
                <a:cxnSpLocks/>
              </p:cNvCxnSpPr>
              <p:nvPr/>
            </p:nvCxnSpPr>
            <p:spPr>
              <a:xfrm>
                <a:off x="1913021" y="6653463"/>
                <a:ext cx="2454442"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14AE16-35FE-18D9-8034-CEC98F17D372}"/>
                  </a:ext>
                </a:extLst>
              </p:cNvPr>
              <p:cNvSpPr txBox="1"/>
              <p:nvPr/>
            </p:nvSpPr>
            <p:spPr>
              <a:xfrm>
                <a:off x="2823489" y="6340460"/>
                <a:ext cx="633507" cy="369332"/>
              </a:xfrm>
              <a:prstGeom prst="rect">
                <a:avLst/>
              </a:prstGeom>
              <a:noFill/>
              <a:ln>
                <a:noFill/>
              </a:ln>
            </p:spPr>
            <p:txBody>
              <a:bodyPr wrap="none" rtlCol="0">
                <a:spAutoFit/>
              </a:bodyPr>
              <a:lstStyle/>
              <a:p>
                <a:pPr algn="ctr"/>
                <a:r>
                  <a:rPr lang="en-QA" dirty="0">
                    <a:solidFill>
                      <a:schemeClr val="accent1"/>
                    </a:solidFill>
                    <a:latin typeface="Times New Roman" panose="02020603050405020304" pitchFamily="18" charset="0"/>
                    <a:cs typeface="Times New Roman" panose="02020603050405020304" pitchFamily="18" charset="0"/>
                  </a:rPr>
                  <a:t>CVF</a:t>
                </a:r>
              </a:p>
            </p:txBody>
          </p:sp>
        </p:grpSp>
      </p:grpSp>
      <p:grpSp>
        <p:nvGrpSpPr>
          <p:cNvPr id="47" name="Group 46">
            <a:extLst>
              <a:ext uri="{FF2B5EF4-FFF2-40B4-BE49-F238E27FC236}">
                <a16:creationId xmlns:a16="http://schemas.microsoft.com/office/drawing/2014/main" id="{3A8F96D2-B88A-2DA2-48A1-6B82B5978F37}"/>
              </a:ext>
            </a:extLst>
          </p:cNvPr>
          <p:cNvGrpSpPr/>
          <p:nvPr/>
        </p:nvGrpSpPr>
        <p:grpSpPr>
          <a:xfrm>
            <a:off x="4720388" y="4667868"/>
            <a:ext cx="3358744" cy="442681"/>
            <a:chOff x="4874936" y="4951206"/>
            <a:chExt cx="3358744" cy="44268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D19C69-33F5-3EA9-7A43-010F0B22F7B7}"/>
                    </a:ext>
                  </a:extLst>
                </p:cNvPr>
                <p:cNvSpPr txBox="1"/>
                <p:nvPr/>
              </p:nvSpPr>
              <p:spPr>
                <a:xfrm>
                  <a:off x="7090680" y="5019617"/>
                  <a:ext cx="11430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𝑙</m:t>
                            </m:r>
                          </m:sup>
                        </m:sSup>
                      </m:oMath>
                    </m:oMathPara>
                  </a14:m>
                  <a:endParaRPr lang="en-QA" dirty="0"/>
                </a:p>
              </p:txBody>
            </p:sp>
          </mc:Choice>
          <mc:Fallback xmlns="">
            <p:sp>
              <p:nvSpPr>
                <p:cNvPr id="9" name="TextBox 8">
                  <a:extLst>
                    <a:ext uri="{FF2B5EF4-FFF2-40B4-BE49-F238E27FC236}">
                      <a16:creationId xmlns:a16="http://schemas.microsoft.com/office/drawing/2014/main" id="{25D19C69-33F5-3EA9-7A43-010F0B22F7B7}"/>
                    </a:ext>
                  </a:extLst>
                </p:cNvPr>
                <p:cNvSpPr txBox="1">
                  <a:spLocks noRot="1" noChangeAspect="1" noMove="1" noResize="1" noEditPoints="1" noAdjustHandles="1" noChangeArrowheads="1" noChangeShapeType="1" noTextEdit="1"/>
                </p:cNvSpPr>
                <p:nvPr/>
              </p:nvSpPr>
              <p:spPr>
                <a:xfrm>
                  <a:off x="7090680" y="5019617"/>
                  <a:ext cx="1143000" cy="374270"/>
                </a:xfrm>
                <a:prstGeom prst="rect">
                  <a:avLst/>
                </a:prstGeom>
                <a:blipFill>
                  <a:blip r:embed="rId11"/>
                  <a:stretch>
                    <a:fillRect b="-6667"/>
                  </a:stretch>
                </a:blipFill>
              </p:spPr>
              <p:txBody>
                <a:bodyPr/>
                <a:lstStyle/>
                <a:p>
                  <a:r>
                    <a:rPr lang="en-QA">
                      <a:noFill/>
                    </a:rPr>
                    <a:t> </a:t>
                  </a:r>
                </a:p>
              </p:txBody>
            </p:sp>
          </mc:Fallback>
        </mc:AlternateContent>
        <p:grpSp>
          <p:nvGrpSpPr>
            <p:cNvPr id="32" name="Group 31">
              <a:extLst>
                <a:ext uri="{FF2B5EF4-FFF2-40B4-BE49-F238E27FC236}">
                  <a16:creationId xmlns:a16="http://schemas.microsoft.com/office/drawing/2014/main" id="{5E715811-0102-8B65-2DAA-0ED13AACB902}"/>
                </a:ext>
              </a:extLst>
            </p:cNvPr>
            <p:cNvGrpSpPr/>
            <p:nvPr/>
          </p:nvGrpSpPr>
          <p:grpSpPr>
            <a:xfrm>
              <a:off x="4874936" y="4951206"/>
              <a:ext cx="2454442" cy="369332"/>
              <a:chOff x="1913021" y="6340460"/>
              <a:chExt cx="2454442" cy="369332"/>
            </a:xfrm>
          </p:grpSpPr>
          <p:cxnSp>
            <p:nvCxnSpPr>
              <p:cNvPr id="33" name="Straight Arrow Connector 32">
                <a:extLst>
                  <a:ext uri="{FF2B5EF4-FFF2-40B4-BE49-F238E27FC236}">
                    <a16:creationId xmlns:a16="http://schemas.microsoft.com/office/drawing/2014/main" id="{934970E9-77E4-D78D-A806-4D130079A160}"/>
                  </a:ext>
                </a:extLst>
              </p:cNvPr>
              <p:cNvCxnSpPr>
                <a:cxnSpLocks/>
              </p:cNvCxnSpPr>
              <p:nvPr/>
            </p:nvCxnSpPr>
            <p:spPr>
              <a:xfrm>
                <a:off x="1913021" y="6653463"/>
                <a:ext cx="2454442"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F87494-BCE0-DC92-8DB0-E19EEED94CBD}"/>
                  </a:ext>
                </a:extLst>
              </p:cNvPr>
              <p:cNvSpPr txBox="1"/>
              <p:nvPr/>
            </p:nvSpPr>
            <p:spPr>
              <a:xfrm>
                <a:off x="2823489" y="6340460"/>
                <a:ext cx="633507" cy="369332"/>
              </a:xfrm>
              <a:prstGeom prst="rect">
                <a:avLst/>
              </a:prstGeom>
              <a:noFill/>
            </p:spPr>
            <p:txBody>
              <a:bodyPr wrap="none" rtlCol="0">
                <a:spAutoFit/>
              </a:bodyPr>
              <a:lstStyle/>
              <a:p>
                <a:pPr algn="ctr"/>
                <a:r>
                  <a:rPr lang="en-QA" dirty="0">
                    <a:solidFill>
                      <a:schemeClr val="accent1"/>
                    </a:solidFill>
                    <a:latin typeface="Times New Roman" panose="02020603050405020304" pitchFamily="18" charset="0"/>
                    <a:cs typeface="Times New Roman" panose="02020603050405020304" pitchFamily="18" charset="0"/>
                  </a:rPr>
                  <a:t>CVF</a:t>
                </a:r>
              </a:p>
            </p:txBody>
          </p:sp>
        </p:grpSp>
      </p:grpSp>
      <p:grpSp>
        <p:nvGrpSpPr>
          <p:cNvPr id="48" name="Group 47">
            <a:extLst>
              <a:ext uri="{FF2B5EF4-FFF2-40B4-BE49-F238E27FC236}">
                <a16:creationId xmlns:a16="http://schemas.microsoft.com/office/drawing/2014/main" id="{32AE8C60-85B3-08D0-7EBE-971F259F81F6}"/>
              </a:ext>
            </a:extLst>
          </p:cNvPr>
          <p:cNvGrpSpPr/>
          <p:nvPr/>
        </p:nvGrpSpPr>
        <p:grpSpPr>
          <a:xfrm>
            <a:off x="7709225" y="4659543"/>
            <a:ext cx="3380453" cy="446068"/>
            <a:chOff x="7863773" y="4942881"/>
            <a:chExt cx="3380453" cy="44606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18610A-93E4-B7F8-1A24-4F42F0FEAEC4}"/>
                    </a:ext>
                  </a:extLst>
                </p:cNvPr>
                <p:cNvSpPr txBox="1"/>
                <p:nvPr/>
              </p:nvSpPr>
              <p:spPr>
                <a:xfrm>
                  <a:off x="10101226" y="5019617"/>
                  <a:ext cx="1143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𝐿</m:t>
                            </m:r>
                          </m:sup>
                        </m:sSup>
                      </m:oMath>
                    </m:oMathPara>
                  </a14:m>
                  <a:endParaRPr lang="en-QA" dirty="0"/>
                </a:p>
              </p:txBody>
            </p:sp>
          </mc:Choice>
          <mc:Fallback xmlns="">
            <p:sp>
              <p:nvSpPr>
                <p:cNvPr id="10" name="TextBox 9">
                  <a:extLst>
                    <a:ext uri="{FF2B5EF4-FFF2-40B4-BE49-F238E27FC236}">
                      <a16:creationId xmlns:a16="http://schemas.microsoft.com/office/drawing/2014/main" id="{7818610A-93E4-B7F8-1A24-4F42F0FEAEC4}"/>
                    </a:ext>
                  </a:extLst>
                </p:cNvPr>
                <p:cNvSpPr txBox="1">
                  <a:spLocks noRot="1" noChangeAspect="1" noMove="1" noResize="1" noEditPoints="1" noAdjustHandles="1" noChangeArrowheads="1" noChangeShapeType="1" noTextEdit="1"/>
                </p:cNvSpPr>
                <p:nvPr/>
              </p:nvSpPr>
              <p:spPr>
                <a:xfrm>
                  <a:off x="10101226" y="5019617"/>
                  <a:ext cx="1143000" cy="369332"/>
                </a:xfrm>
                <a:prstGeom prst="rect">
                  <a:avLst/>
                </a:prstGeom>
                <a:blipFill>
                  <a:blip r:embed="rId12"/>
                  <a:stretch>
                    <a:fillRect b="-6667"/>
                  </a:stretch>
                </a:blipFill>
              </p:spPr>
              <p:txBody>
                <a:bodyPr/>
                <a:lstStyle/>
                <a:p>
                  <a:r>
                    <a:rPr lang="en-QA">
                      <a:noFill/>
                    </a:rPr>
                    <a:t> </a:t>
                  </a:r>
                </a:p>
              </p:txBody>
            </p:sp>
          </mc:Fallback>
        </mc:AlternateContent>
        <p:grpSp>
          <p:nvGrpSpPr>
            <p:cNvPr id="35" name="Group 34">
              <a:extLst>
                <a:ext uri="{FF2B5EF4-FFF2-40B4-BE49-F238E27FC236}">
                  <a16:creationId xmlns:a16="http://schemas.microsoft.com/office/drawing/2014/main" id="{798A01B2-1A35-BAF0-2660-090F706D365B}"/>
                </a:ext>
              </a:extLst>
            </p:cNvPr>
            <p:cNvGrpSpPr/>
            <p:nvPr/>
          </p:nvGrpSpPr>
          <p:grpSpPr>
            <a:xfrm>
              <a:off x="7863773" y="4942881"/>
              <a:ext cx="2454442" cy="369332"/>
              <a:chOff x="1913021" y="6340460"/>
              <a:chExt cx="2454442" cy="369332"/>
            </a:xfrm>
          </p:grpSpPr>
          <p:cxnSp>
            <p:nvCxnSpPr>
              <p:cNvPr id="36" name="Straight Arrow Connector 35">
                <a:extLst>
                  <a:ext uri="{FF2B5EF4-FFF2-40B4-BE49-F238E27FC236}">
                    <a16:creationId xmlns:a16="http://schemas.microsoft.com/office/drawing/2014/main" id="{60F20864-D97D-3919-C6CB-8C17321D86EF}"/>
                  </a:ext>
                </a:extLst>
              </p:cNvPr>
              <p:cNvCxnSpPr>
                <a:cxnSpLocks/>
              </p:cNvCxnSpPr>
              <p:nvPr/>
            </p:nvCxnSpPr>
            <p:spPr>
              <a:xfrm>
                <a:off x="1913021" y="6653463"/>
                <a:ext cx="2454442"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7F9009F-5EA8-F294-CF0C-D007A4F55274}"/>
                  </a:ext>
                </a:extLst>
              </p:cNvPr>
              <p:cNvSpPr txBox="1"/>
              <p:nvPr/>
            </p:nvSpPr>
            <p:spPr>
              <a:xfrm>
                <a:off x="2823489" y="6340460"/>
                <a:ext cx="633507" cy="369332"/>
              </a:xfrm>
              <a:prstGeom prst="rect">
                <a:avLst/>
              </a:prstGeom>
              <a:noFill/>
            </p:spPr>
            <p:txBody>
              <a:bodyPr wrap="none" rtlCol="0">
                <a:spAutoFit/>
              </a:bodyPr>
              <a:lstStyle/>
              <a:p>
                <a:pPr algn="ctr"/>
                <a:r>
                  <a:rPr lang="en-QA" dirty="0">
                    <a:solidFill>
                      <a:schemeClr val="accent1"/>
                    </a:solidFill>
                    <a:latin typeface="Times New Roman" panose="02020603050405020304" pitchFamily="18" charset="0"/>
                    <a:cs typeface="Times New Roman" panose="02020603050405020304" pitchFamily="18" charset="0"/>
                  </a:rPr>
                  <a:t>CVF</a:t>
                </a:r>
              </a:p>
            </p:txBody>
          </p:sp>
        </p:grpSp>
      </p:grpSp>
      <p:grpSp>
        <p:nvGrpSpPr>
          <p:cNvPr id="22" name="Group 21">
            <a:extLst>
              <a:ext uri="{FF2B5EF4-FFF2-40B4-BE49-F238E27FC236}">
                <a16:creationId xmlns:a16="http://schemas.microsoft.com/office/drawing/2014/main" id="{74455E8C-075A-C457-01EB-C8A08B1D8E2E}"/>
              </a:ext>
            </a:extLst>
          </p:cNvPr>
          <p:cNvGrpSpPr/>
          <p:nvPr/>
        </p:nvGrpSpPr>
        <p:grpSpPr>
          <a:xfrm>
            <a:off x="243189" y="2982694"/>
            <a:ext cx="2445697" cy="1743220"/>
            <a:chOff x="243189" y="3188757"/>
            <a:chExt cx="2698541" cy="1838529"/>
          </a:xfrm>
        </p:grpSpPr>
        <p:pic>
          <p:nvPicPr>
            <p:cNvPr id="25" name="Picture 24" descr="A diagram of a number of dots&#10;&#10;Description automatically generated">
              <a:extLst>
                <a:ext uri="{FF2B5EF4-FFF2-40B4-BE49-F238E27FC236}">
                  <a16:creationId xmlns:a16="http://schemas.microsoft.com/office/drawing/2014/main" id="{BBC7CC9E-5FE9-0134-1A10-D8E9D8EDCFF3}"/>
                </a:ext>
              </a:extLst>
            </p:cNvPr>
            <p:cNvPicPr>
              <a:picLocks noChangeAspect="1"/>
            </p:cNvPicPr>
            <p:nvPr/>
          </p:nvPicPr>
          <p:blipFill rotWithShape="1">
            <a:blip r:embed="rId13"/>
            <a:srcRect b="5946"/>
            <a:stretch/>
          </p:blipFill>
          <p:spPr>
            <a:xfrm>
              <a:off x="243189" y="3188757"/>
              <a:ext cx="2698541" cy="1838529"/>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2C80A9-5D85-9DA9-5309-C8654026A86F}"/>
                    </a:ext>
                  </a:extLst>
                </p:cNvPr>
                <p:cNvSpPr txBox="1"/>
                <p:nvPr/>
              </p:nvSpPr>
              <p:spPr>
                <a:xfrm>
                  <a:off x="1029315" y="3283195"/>
                  <a:ext cx="622030" cy="4449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(0)</m:t>
                            </m:r>
                          </m:sup>
                        </m:sSubSup>
                      </m:oMath>
                    </m:oMathPara>
                  </a14:m>
                  <a:endParaRPr lang="en-QA" dirty="0"/>
                </a:p>
              </p:txBody>
            </p:sp>
          </mc:Choice>
          <mc:Fallback xmlns="">
            <p:sp>
              <p:nvSpPr>
                <p:cNvPr id="27" name="TextBox 26">
                  <a:extLst>
                    <a:ext uri="{FF2B5EF4-FFF2-40B4-BE49-F238E27FC236}">
                      <a16:creationId xmlns:a16="http://schemas.microsoft.com/office/drawing/2014/main" id="{2D2C80A9-5D85-9DA9-5309-C8654026A86F}"/>
                    </a:ext>
                  </a:extLst>
                </p:cNvPr>
                <p:cNvSpPr txBox="1">
                  <a:spLocks noRot="1" noChangeAspect="1" noMove="1" noResize="1" noEditPoints="1" noAdjustHandles="1" noChangeArrowheads="1" noChangeShapeType="1" noTextEdit="1"/>
                </p:cNvSpPr>
                <p:nvPr/>
              </p:nvSpPr>
              <p:spPr>
                <a:xfrm>
                  <a:off x="1029315" y="3283195"/>
                  <a:ext cx="622030" cy="444930"/>
                </a:xfrm>
                <a:prstGeom prst="rect">
                  <a:avLst/>
                </a:prstGeom>
                <a:blipFill>
                  <a:blip r:embed="rId14"/>
                  <a:stretch>
                    <a:fillRect b="-2778"/>
                  </a:stretch>
                </a:blipFill>
              </p:spPr>
              <p:txBody>
                <a:bodyPr/>
                <a:lstStyle/>
                <a:p>
                  <a:r>
                    <a:rPr lang="en-QA">
                      <a:noFill/>
                    </a:rPr>
                    <a:t> </a:t>
                  </a:r>
                </a:p>
              </p:txBody>
            </p:sp>
          </mc:Fallback>
        </mc:AlternateContent>
      </p:grpSp>
      <p:grpSp>
        <p:nvGrpSpPr>
          <p:cNvPr id="43" name="Group 42">
            <a:extLst>
              <a:ext uri="{FF2B5EF4-FFF2-40B4-BE49-F238E27FC236}">
                <a16:creationId xmlns:a16="http://schemas.microsoft.com/office/drawing/2014/main" id="{7A816B02-A5A7-7DEF-1BA0-8ED80FA52FFD}"/>
              </a:ext>
            </a:extLst>
          </p:cNvPr>
          <p:cNvGrpSpPr/>
          <p:nvPr/>
        </p:nvGrpSpPr>
        <p:grpSpPr>
          <a:xfrm>
            <a:off x="3327881" y="2982694"/>
            <a:ext cx="2432148" cy="1743220"/>
            <a:chOff x="3327880" y="3188757"/>
            <a:chExt cx="2683591" cy="1838529"/>
          </a:xfrm>
        </p:grpSpPr>
        <p:pic>
          <p:nvPicPr>
            <p:cNvPr id="17" name="Picture 16" descr="A diagram of a number of dots&#10;&#10;Description automatically generated">
              <a:extLst>
                <a:ext uri="{FF2B5EF4-FFF2-40B4-BE49-F238E27FC236}">
                  <a16:creationId xmlns:a16="http://schemas.microsoft.com/office/drawing/2014/main" id="{B1C90B5B-C7ED-48CD-B5AC-5AA2007E3105}"/>
                </a:ext>
              </a:extLst>
            </p:cNvPr>
            <p:cNvPicPr>
              <a:picLocks noChangeAspect="1"/>
            </p:cNvPicPr>
            <p:nvPr/>
          </p:nvPicPr>
          <p:blipFill rotWithShape="1">
            <a:blip r:embed="rId15"/>
            <a:srcRect b="5422"/>
            <a:stretch/>
          </p:blipFill>
          <p:spPr>
            <a:xfrm>
              <a:off x="3327880" y="3188757"/>
              <a:ext cx="2683591" cy="183852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C5C2689-A8F2-9D55-C1ED-C452D0405531}"/>
                    </a:ext>
                  </a:extLst>
                </p:cNvPr>
                <p:cNvSpPr txBox="1"/>
                <p:nvPr/>
              </p:nvSpPr>
              <p:spPr>
                <a:xfrm>
                  <a:off x="3963224" y="3283195"/>
                  <a:ext cx="622030" cy="4449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oMath>
                    </m:oMathPara>
                  </a14:m>
                  <a:endParaRPr lang="en-QA" dirty="0"/>
                </a:p>
              </p:txBody>
            </p:sp>
          </mc:Choice>
          <mc:Fallback xmlns="">
            <p:sp>
              <p:nvSpPr>
                <p:cNvPr id="24" name="TextBox 23">
                  <a:extLst>
                    <a:ext uri="{FF2B5EF4-FFF2-40B4-BE49-F238E27FC236}">
                      <a16:creationId xmlns:a16="http://schemas.microsoft.com/office/drawing/2014/main" id="{3C5C2689-A8F2-9D55-C1ED-C452D0405531}"/>
                    </a:ext>
                  </a:extLst>
                </p:cNvPr>
                <p:cNvSpPr txBox="1">
                  <a:spLocks noRot="1" noChangeAspect="1" noMove="1" noResize="1" noEditPoints="1" noAdjustHandles="1" noChangeArrowheads="1" noChangeShapeType="1" noTextEdit="1"/>
                </p:cNvSpPr>
                <p:nvPr/>
              </p:nvSpPr>
              <p:spPr>
                <a:xfrm>
                  <a:off x="3963224" y="3283195"/>
                  <a:ext cx="622030" cy="444930"/>
                </a:xfrm>
                <a:prstGeom prst="rect">
                  <a:avLst/>
                </a:prstGeom>
                <a:blipFill>
                  <a:blip r:embed="rId16"/>
                  <a:stretch>
                    <a:fillRect b="-2778"/>
                  </a:stretch>
                </a:blipFill>
              </p:spPr>
              <p:txBody>
                <a:bodyPr/>
                <a:lstStyle/>
                <a:p>
                  <a:r>
                    <a:rPr lang="en-QA">
                      <a:noFill/>
                    </a:rPr>
                    <a:t> </a:t>
                  </a:r>
                </a:p>
              </p:txBody>
            </p:sp>
          </mc:Fallback>
        </mc:AlternateContent>
      </p:grpSp>
      <p:grpSp>
        <p:nvGrpSpPr>
          <p:cNvPr id="38" name="Group 37">
            <a:extLst>
              <a:ext uri="{FF2B5EF4-FFF2-40B4-BE49-F238E27FC236}">
                <a16:creationId xmlns:a16="http://schemas.microsoft.com/office/drawing/2014/main" id="{9CB4E680-542A-211D-38B6-A3F832A6BB4E}"/>
              </a:ext>
            </a:extLst>
          </p:cNvPr>
          <p:cNvGrpSpPr/>
          <p:nvPr/>
        </p:nvGrpSpPr>
        <p:grpSpPr>
          <a:xfrm>
            <a:off x="1524950" y="2249995"/>
            <a:ext cx="3082138" cy="1616710"/>
            <a:chOff x="1524950" y="2456059"/>
            <a:chExt cx="3082138" cy="1616710"/>
          </a:xfrm>
        </p:grpSpPr>
        <p:sp>
          <p:nvSpPr>
            <p:cNvPr id="26" name="Arc 25">
              <a:extLst>
                <a:ext uri="{FF2B5EF4-FFF2-40B4-BE49-F238E27FC236}">
                  <a16:creationId xmlns:a16="http://schemas.microsoft.com/office/drawing/2014/main" id="{A4DCFDB1-2CB1-A564-B85E-55D0AA6B295F}"/>
                </a:ext>
              </a:extLst>
            </p:cNvPr>
            <p:cNvSpPr/>
            <p:nvPr/>
          </p:nvSpPr>
          <p:spPr>
            <a:xfrm>
              <a:off x="1524950" y="3047946"/>
              <a:ext cx="3082138" cy="1024823"/>
            </a:xfrm>
            <a:prstGeom prst="arc">
              <a:avLst>
                <a:gd name="adj1" fmla="val 10773910"/>
                <a:gd name="adj2" fmla="val 21570655"/>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EAF9C12-FB8D-E351-E962-75613AFDA6D8}"/>
                    </a:ext>
                  </a:extLst>
                </p:cNvPr>
                <p:cNvSpPr txBox="1"/>
                <p:nvPr/>
              </p:nvSpPr>
              <p:spPr>
                <a:xfrm>
                  <a:off x="2562074" y="2456059"/>
                  <a:ext cx="1110689" cy="55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accent2"/>
                            </a:solidFill>
                            <a:latin typeface="Cambria Math" panose="02040503050406030204" pitchFamily="18" charset="0"/>
                            <a:cs typeface="Times New Roman" panose="02020603050405020304" pitchFamily="18" charset="0"/>
                          </a:rPr>
                          <m:t>𝐹</m:t>
                        </m:r>
                        <m:d>
                          <m:dPr>
                            <m:ctrlPr>
                              <a:rPr lang="en-US" sz="2000" i="1" dirty="0" smtClean="0">
                                <a:solidFill>
                                  <a:schemeClr val="accent2"/>
                                </a:solidFill>
                                <a:latin typeface="Cambria Math" panose="02040503050406030204" pitchFamily="18" charset="0"/>
                                <a:cs typeface="Times New Roman" panose="02020603050405020304" pitchFamily="18" charset="0"/>
                              </a:rPr>
                            </m:ctrlPr>
                          </m:dPr>
                          <m:e>
                            <m:sSubSup>
                              <m:sSubSupPr>
                                <m:ctrlPr>
                                  <a:rPr lang="en-US" sz="2000" b="0" i="1" dirty="0" smtClean="0">
                                    <a:solidFill>
                                      <a:schemeClr val="accent2"/>
                                    </a:solidFill>
                                    <a:latin typeface="Cambria Math" panose="02040503050406030204" pitchFamily="18" charset="0"/>
                                    <a:cs typeface="Times New Roman" panose="02020603050405020304" pitchFamily="18" charset="0"/>
                                  </a:rPr>
                                </m:ctrlPr>
                              </m:sSubSupPr>
                              <m:e>
                                <m:r>
                                  <m:rPr>
                                    <m:sty m:val="p"/>
                                  </m:rPr>
                                  <a:rPr lang="en-US" sz="2000" b="0" i="0" dirty="0" smtClean="0">
                                    <a:solidFill>
                                      <a:schemeClr val="accent2"/>
                                    </a:solidFill>
                                    <a:latin typeface="Cambria Math" panose="02040503050406030204" pitchFamily="18" charset="0"/>
                                    <a:cs typeface="Times New Roman" panose="02020603050405020304" pitchFamily="18" charset="0"/>
                                  </a:rPr>
                                  <m:t>x</m:t>
                                </m:r>
                              </m:e>
                              <m:sub>
                                <m:r>
                                  <m:rPr>
                                    <m:sty m:val="p"/>
                                  </m:rPr>
                                  <a:rPr lang="en-US" sz="2000" b="0" i="0" dirty="0" smtClean="0">
                                    <a:solidFill>
                                      <a:schemeClr val="accent2"/>
                                    </a:solidFill>
                                    <a:latin typeface="Cambria Math" panose="02040503050406030204" pitchFamily="18" charset="0"/>
                                    <a:cs typeface="Times New Roman" panose="02020603050405020304" pitchFamily="18" charset="0"/>
                                  </a:rPr>
                                  <m:t>i</m:t>
                                </m:r>
                              </m:sub>
                              <m:sup>
                                <m:r>
                                  <a:rPr lang="en-US" sz="2000" i="1" dirty="0">
                                    <a:solidFill>
                                      <a:schemeClr val="accent2"/>
                                    </a:solidFill>
                                    <a:latin typeface="Cambria Math" panose="02040503050406030204" pitchFamily="18" charset="0"/>
                                    <a:cs typeface="Times New Roman" panose="02020603050405020304" pitchFamily="18" charset="0"/>
                                  </a:rPr>
                                  <m:t>(</m:t>
                                </m:r>
                                <m:r>
                                  <a:rPr lang="en-US" sz="2000" b="0" i="1" dirty="0" smtClean="0">
                                    <a:solidFill>
                                      <a:schemeClr val="accent2"/>
                                    </a:solidFill>
                                    <a:latin typeface="Cambria Math" panose="02040503050406030204" pitchFamily="18" charset="0"/>
                                    <a:cs typeface="Times New Roman" panose="02020603050405020304" pitchFamily="18" charset="0"/>
                                  </a:rPr>
                                  <m:t>0</m:t>
                                </m:r>
                                <m:r>
                                  <a:rPr lang="en-US" sz="2000" i="1" dirty="0">
                                    <a:solidFill>
                                      <a:schemeClr val="accent2"/>
                                    </a:solidFill>
                                    <a:latin typeface="Cambria Math" panose="02040503050406030204" pitchFamily="18" charset="0"/>
                                    <a:cs typeface="Times New Roman" panose="02020603050405020304" pitchFamily="18" charset="0"/>
                                  </a:rPr>
                                  <m:t>)</m:t>
                                </m:r>
                              </m:sup>
                            </m:sSubSup>
                          </m:e>
                        </m:d>
                      </m:oMath>
                    </m:oMathPara>
                  </a14:m>
                  <a:endParaRPr lang="en-QA" sz="2000" dirty="0"/>
                </a:p>
              </p:txBody>
            </p:sp>
          </mc:Choice>
          <mc:Fallback xmlns="">
            <p:sp>
              <p:nvSpPr>
                <p:cNvPr id="41" name="TextBox 40">
                  <a:extLst>
                    <a:ext uri="{FF2B5EF4-FFF2-40B4-BE49-F238E27FC236}">
                      <a16:creationId xmlns:a16="http://schemas.microsoft.com/office/drawing/2014/main" id="{DEAF9C12-FB8D-E351-E962-75613AFDA6D8}"/>
                    </a:ext>
                  </a:extLst>
                </p:cNvPr>
                <p:cNvSpPr txBox="1">
                  <a:spLocks noRot="1" noChangeAspect="1" noMove="1" noResize="1" noEditPoints="1" noAdjustHandles="1" noChangeArrowheads="1" noChangeShapeType="1" noTextEdit="1"/>
                </p:cNvSpPr>
                <p:nvPr/>
              </p:nvSpPr>
              <p:spPr>
                <a:xfrm>
                  <a:off x="2562074" y="2456059"/>
                  <a:ext cx="1110689" cy="552972"/>
                </a:xfrm>
                <a:prstGeom prst="rect">
                  <a:avLst/>
                </a:prstGeom>
                <a:blipFill>
                  <a:blip r:embed="rId17"/>
                  <a:stretch>
                    <a:fillRect/>
                  </a:stretch>
                </a:blipFill>
              </p:spPr>
              <p:txBody>
                <a:bodyPr/>
                <a:lstStyle/>
                <a:p>
                  <a:r>
                    <a:rPr lang="en-QA">
                      <a:noFill/>
                    </a:rPr>
                    <a:t> </a:t>
                  </a:r>
                </a:p>
              </p:txBody>
            </p:sp>
          </mc:Fallback>
        </mc:AlternateContent>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51B78FF-8D0F-148C-9F76-9FCD22734D1D}"/>
                  </a:ext>
                </a:extLst>
              </p:cNvPr>
              <p:cNvSpPr txBox="1"/>
              <p:nvPr/>
            </p:nvSpPr>
            <p:spPr>
              <a:xfrm>
                <a:off x="1001894" y="5254115"/>
                <a:ext cx="8720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QA" sz="2000" i="1" smtClean="0">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m:oMathPara>
                </a14:m>
                <a:endParaRPr lang="en-QA" sz="2000" dirty="0"/>
              </a:p>
            </p:txBody>
          </p:sp>
        </mc:Choice>
        <mc:Fallback xmlns="">
          <p:sp>
            <p:nvSpPr>
              <p:cNvPr id="50" name="TextBox 49">
                <a:extLst>
                  <a:ext uri="{FF2B5EF4-FFF2-40B4-BE49-F238E27FC236}">
                    <a16:creationId xmlns:a16="http://schemas.microsoft.com/office/drawing/2014/main" id="{C51B78FF-8D0F-148C-9F76-9FCD22734D1D}"/>
                  </a:ext>
                </a:extLst>
              </p:cNvPr>
              <p:cNvSpPr txBox="1">
                <a:spLocks noRot="1" noChangeAspect="1" noMove="1" noResize="1" noEditPoints="1" noAdjustHandles="1" noChangeArrowheads="1" noChangeShapeType="1" noTextEdit="1"/>
              </p:cNvSpPr>
              <p:nvPr/>
            </p:nvSpPr>
            <p:spPr>
              <a:xfrm>
                <a:off x="1001894" y="5254115"/>
                <a:ext cx="872034" cy="307777"/>
              </a:xfrm>
              <a:prstGeom prst="rect">
                <a:avLst/>
              </a:prstGeom>
              <a:blipFill>
                <a:blip r:embed="rId18"/>
                <a:stretch>
                  <a:fillRect l="-5714" r="-10000" b="-32000"/>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139B53-6DEE-09B0-C1BE-D97295F6E4BD}"/>
                  </a:ext>
                </a:extLst>
              </p:cNvPr>
              <p:cNvSpPr txBox="1"/>
              <p:nvPr/>
            </p:nvSpPr>
            <p:spPr>
              <a:xfrm>
                <a:off x="7766401" y="5152513"/>
                <a:ext cx="4360553" cy="865750"/>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𝑞</m:t>
                          </m:r>
                        </m:e>
                        <m:sup>
                          <m:r>
                            <a:rPr lang="en-US" sz="2000" b="0" i="1" smtClean="0">
                              <a:latin typeface="Cambria Math" panose="02040503050406030204" pitchFamily="18" charset="0"/>
                            </a:rPr>
                            <m:t>𝐿</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𝑞</m:t>
                          </m:r>
                        </m:e>
                        <m:sup>
                          <m:r>
                            <a:rPr lang="en-US" sz="2000" b="0" i="1" smtClean="0">
                              <a:latin typeface="Cambria Math" panose="02040503050406030204" pitchFamily="18" charset="0"/>
                            </a:rPr>
                            <m:t>0</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(0)</m:t>
                              </m:r>
                            </m:sup>
                          </m:sSup>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=0</m:t>
                          </m:r>
                        </m:sub>
                        <m:sup>
                          <m:r>
                            <a:rPr lang="en-US" sz="2000" b="0" i="1" smtClean="0">
                              <a:latin typeface="Cambria Math" panose="02040503050406030204" pitchFamily="18" charset="0"/>
                            </a:rPr>
                            <m:t>𝐿</m:t>
                          </m:r>
                        </m:sup>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det</m:t>
                                      </m:r>
                                    </m:fName>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num>
                                        <m:den>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m:t>
                                              </m:r>
                                              <m:r>
                                                <a:rPr lang="en-US" sz="2000" i="1">
                                                  <a:latin typeface="Cambria Math" panose="02040503050406030204" pitchFamily="18" charset="0"/>
                                                </a:rPr>
                                                <m:t>𝑙</m:t>
                                              </m:r>
                                              <m:r>
                                                <a:rPr lang="en-US" sz="2000" b="0" i="1" smtClean="0">
                                                  <a:latin typeface="Cambria Math" panose="02040503050406030204" pitchFamily="18" charset="0"/>
                                                </a:rPr>
                                                <m:t>−1)</m:t>
                                              </m:r>
                                            </m:sup>
                                          </m:sSup>
                                        </m:den>
                                      </m:f>
                                    </m:e>
                                  </m:func>
                                </m:e>
                              </m:d>
                            </m:e>
                            <m:sup>
                              <m:r>
                                <a:rPr lang="en-US" sz="2000" b="0" i="1" smtClean="0">
                                  <a:latin typeface="Cambria Math" panose="02040503050406030204" pitchFamily="18" charset="0"/>
                                </a:rPr>
                                <m:t>−1</m:t>
                              </m:r>
                            </m:sup>
                          </m:sSup>
                        </m:e>
                      </m:nary>
                    </m:oMath>
                  </m:oMathPara>
                </a14:m>
                <a:endParaRPr lang="en-QA" sz="2000" dirty="0"/>
              </a:p>
            </p:txBody>
          </p:sp>
        </mc:Choice>
        <mc:Fallback xmlns="">
          <p:sp>
            <p:nvSpPr>
              <p:cNvPr id="52" name="TextBox 51">
                <a:extLst>
                  <a:ext uri="{FF2B5EF4-FFF2-40B4-BE49-F238E27FC236}">
                    <a16:creationId xmlns:a16="http://schemas.microsoft.com/office/drawing/2014/main" id="{90139B53-6DEE-09B0-C1BE-D97295F6E4BD}"/>
                  </a:ext>
                </a:extLst>
              </p:cNvPr>
              <p:cNvSpPr txBox="1">
                <a:spLocks noRot="1" noChangeAspect="1" noMove="1" noResize="1" noEditPoints="1" noAdjustHandles="1" noChangeArrowheads="1" noChangeShapeType="1" noTextEdit="1"/>
              </p:cNvSpPr>
              <p:nvPr/>
            </p:nvSpPr>
            <p:spPr>
              <a:xfrm>
                <a:off x="7766401" y="5152513"/>
                <a:ext cx="4360553" cy="865750"/>
              </a:xfrm>
              <a:prstGeom prst="rect">
                <a:avLst/>
              </a:prstGeom>
              <a:blipFill>
                <a:blip r:embed="rId19"/>
                <a:stretch>
                  <a:fillRect l="-872" t="-113043" b="-173913"/>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C71CDC-07CB-7BCA-E68C-9EFEEAB03AA3}"/>
                  </a:ext>
                </a:extLst>
              </p:cNvPr>
              <p:cNvSpPr txBox="1"/>
              <p:nvPr/>
            </p:nvSpPr>
            <p:spPr>
              <a:xfrm>
                <a:off x="4291981" y="6239215"/>
                <a:ext cx="3608039" cy="400110"/>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Can we compute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𝑞</m:t>
                        </m:r>
                      </m:e>
                      <m:sup>
                        <m:r>
                          <a:rPr lang="en-US" sz="2000" b="0" i="1" smtClean="0">
                            <a:latin typeface="Cambria Math" panose="02040503050406030204" pitchFamily="18" charset="0"/>
                          </a:rPr>
                          <m:t>𝐿</m:t>
                        </m:r>
                      </m:sup>
                    </m:sSup>
                  </m:oMath>
                </a14:m>
                <a:r>
                  <a:rPr lang="en-QA" sz="2000" dirty="0">
                    <a:latin typeface="Times New Roman" panose="02020603050405020304" pitchFamily="18" charset="0"/>
                    <a:cs typeface="Times New Roman" panose="02020603050405020304" pitchFamily="18" charset="0"/>
                  </a:rPr>
                  <a:t> </a:t>
                </a:r>
                <a:r>
                  <a:rPr lang="en-QA" sz="2000" b="1" dirty="0">
                    <a:latin typeface="Times New Roman" panose="02020603050405020304" pitchFamily="18" charset="0"/>
                    <a:cs typeface="Times New Roman" panose="02020603050405020304" pitchFamily="18" charset="0"/>
                  </a:rPr>
                  <a:t>efficiently?</a:t>
                </a:r>
              </a:p>
            </p:txBody>
          </p:sp>
        </mc:Choice>
        <mc:Fallback xmlns="">
          <p:sp>
            <p:nvSpPr>
              <p:cNvPr id="3" name="TextBox 2">
                <a:extLst>
                  <a:ext uri="{FF2B5EF4-FFF2-40B4-BE49-F238E27FC236}">
                    <a16:creationId xmlns:a16="http://schemas.microsoft.com/office/drawing/2014/main" id="{D4C71CDC-07CB-7BCA-E68C-9EFEEAB03AA3}"/>
                  </a:ext>
                </a:extLst>
              </p:cNvPr>
              <p:cNvSpPr txBox="1">
                <a:spLocks noRot="1" noChangeAspect="1" noMove="1" noResize="1" noEditPoints="1" noAdjustHandles="1" noChangeArrowheads="1" noChangeShapeType="1" noTextEdit="1"/>
              </p:cNvSpPr>
              <p:nvPr/>
            </p:nvSpPr>
            <p:spPr>
              <a:xfrm>
                <a:off x="4291981" y="6239215"/>
                <a:ext cx="3608039" cy="400110"/>
              </a:xfrm>
              <a:prstGeom prst="rect">
                <a:avLst/>
              </a:prstGeom>
              <a:blipFill>
                <a:blip r:embed="rId20"/>
                <a:stretch>
                  <a:fillRect l="-1399" t="-9375" r="-699" b="-25000"/>
                </a:stretch>
              </a:blipFill>
            </p:spPr>
            <p:txBody>
              <a:bodyPr/>
              <a:lstStyle/>
              <a:p>
                <a:r>
                  <a:rPr lang="en-QA">
                    <a:noFill/>
                  </a:rPr>
                  <a:t> </a:t>
                </a:r>
              </a:p>
            </p:txBody>
          </p:sp>
        </mc:Fallback>
      </mc:AlternateContent>
      <p:grpSp>
        <p:nvGrpSpPr>
          <p:cNvPr id="44" name="Group 43">
            <a:extLst>
              <a:ext uri="{FF2B5EF4-FFF2-40B4-BE49-F238E27FC236}">
                <a16:creationId xmlns:a16="http://schemas.microsoft.com/office/drawing/2014/main" id="{B9951526-8092-5902-D394-BD31ECDB79AE}"/>
              </a:ext>
            </a:extLst>
          </p:cNvPr>
          <p:cNvGrpSpPr/>
          <p:nvPr/>
        </p:nvGrpSpPr>
        <p:grpSpPr>
          <a:xfrm>
            <a:off x="4655027" y="2249995"/>
            <a:ext cx="2929887" cy="1616711"/>
            <a:chOff x="4655027" y="2456059"/>
            <a:chExt cx="2929887" cy="161671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FBD783B-D29B-1029-5A6A-2BE0471EBC5D}"/>
                    </a:ext>
                  </a:extLst>
                </p:cNvPr>
                <p:cNvSpPr txBox="1"/>
                <p:nvPr/>
              </p:nvSpPr>
              <p:spPr>
                <a:xfrm>
                  <a:off x="5629456" y="2456059"/>
                  <a:ext cx="1110689" cy="55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accent2"/>
                            </a:solidFill>
                            <a:latin typeface="Cambria Math" panose="02040503050406030204" pitchFamily="18" charset="0"/>
                            <a:cs typeface="Times New Roman" panose="02020603050405020304" pitchFamily="18" charset="0"/>
                          </a:rPr>
                          <m:t>𝐹</m:t>
                        </m:r>
                        <m:d>
                          <m:dPr>
                            <m:ctrlPr>
                              <a:rPr lang="en-US" sz="2000" i="1" dirty="0" smtClean="0">
                                <a:solidFill>
                                  <a:schemeClr val="accent2"/>
                                </a:solidFill>
                                <a:latin typeface="Cambria Math" panose="02040503050406030204" pitchFamily="18" charset="0"/>
                                <a:cs typeface="Times New Roman" panose="02020603050405020304" pitchFamily="18" charset="0"/>
                              </a:rPr>
                            </m:ctrlPr>
                          </m:dPr>
                          <m:e>
                            <m:sSubSup>
                              <m:sSubSupPr>
                                <m:ctrlPr>
                                  <a:rPr lang="en-US" sz="2000" b="0" i="1" dirty="0" smtClean="0">
                                    <a:solidFill>
                                      <a:schemeClr val="accent2"/>
                                    </a:solidFill>
                                    <a:latin typeface="Cambria Math" panose="02040503050406030204" pitchFamily="18" charset="0"/>
                                    <a:cs typeface="Times New Roman" panose="02020603050405020304" pitchFamily="18" charset="0"/>
                                  </a:rPr>
                                </m:ctrlPr>
                              </m:sSubSupPr>
                              <m:e>
                                <m:r>
                                  <m:rPr>
                                    <m:sty m:val="p"/>
                                  </m:rPr>
                                  <a:rPr lang="en-US" sz="2000" dirty="0">
                                    <a:solidFill>
                                      <a:schemeClr val="accent2"/>
                                    </a:solidFill>
                                    <a:latin typeface="Cambria Math" panose="02040503050406030204" pitchFamily="18" charset="0"/>
                                    <a:cs typeface="Times New Roman" panose="02020603050405020304" pitchFamily="18" charset="0"/>
                                  </a:rPr>
                                  <m:t>x</m:t>
                                </m:r>
                              </m:e>
                              <m:sub>
                                <m:r>
                                  <m:rPr>
                                    <m:sty m:val="p"/>
                                  </m:rPr>
                                  <a:rPr lang="en-US" sz="2000" b="0" i="0" dirty="0" smtClean="0">
                                    <a:solidFill>
                                      <a:schemeClr val="accent2"/>
                                    </a:solidFill>
                                    <a:latin typeface="Cambria Math" panose="02040503050406030204" pitchFamily="18" charset="0"/>
                                    <a:cs typeface="Times New Roman" panose="02020603050405020304" pitchFamily="18" charset="0"/>
                                  </a:rPr>
                                  <m:t>i</m:t>
                                </m:r>
                              </m:sub>
                              <m:sup>
                                <m:r>
                                  <a:rPr lang="en-US" sz="2000" i="1" dirty="0">
                                    <a:solidFill>
                                      <a:schemeClr val="accent2"/>
                                    </a:solidFill>
                                    <a:latin typeface="Cambria Math" panose="02040503050406030204" pitchFamily="18" charset="0"/>
                                    <a:cs typeface="Times New Roman" panose="02020603050405020304" pitchFamily="18" charset="0"/>
                                  </a:rPr>
                                  <m:t>(</m:t>
                                </m:r>
                                <m:r>
                                  <a:rPr lang="en-US" sz="2000" b="0" i="1" dirty="0" smtClean="0">
                                    <a:solidFill>
                                      <a:schemeClr val="accent2"/>
                                    </a:solidFill>
                                    <a:latin typeface="Cambria Math" panose="02040503050406030204" pitchFamily="18" charset="0"/>
                                    <a:cs typeface="Times New Roman" panose="02020603050405020304" pitchFamily="18" charset="0"/>
                                  </a:rPr>
                                  <m:t>1</m:t>
                                </m:r>
                                <m:r>
                                  <a:rPr lang="en-US" sz="2000" i="1" dirty="0">
                                    <a:solidFill>
                                      <a:schemeClr val="accent2"/>
                                    </a:solidFill>
                                    <a:latin typeface="Cambria Math" panose="02040503050406030204" pitchFamily="18" charset="0"/>
                                    <a:cs typeface="Times New Roman" panose="02020603050405020304" pitchFamily="18" charset="0"/>
                                  </a:rPr>
                                  <m:t>)</m:t>
                                </m:r>
                              </m:sup>
                            </m:sSubSup>
                          </m:e>
                        </m:d>
                      </m:oMath>
                    </m:oMathPara>
                  </a14:m>
                  <a:endParaRPr lang="en-QA" sz="2000" dirty="0"/>
                </a:p>
              </p:txBody>
            </p:sp>
          </mc:Choice>
          <mc:Fallback xmlns="">
            <p:sp>
              <p:nvSpPr>
                <p:cNvPr id="42" name="TextBox 41">
                  <a:extLst>
                    <a:ext uri="{FF2B5EF4-FFF2-40B4-BE49-F238E27FC236}">
                      <a16:creationId xmlns:a16="http://schemas.microsoft.com/office/drawing/2014/main" id="{8FBD783B-D29B-1029-5A6A-2BE0471EBC5D}"/>
                    </a:ext>
                  </a:extLst>
                </p:cNvPr>
                <p:cNvSpPr txBox="1">
                  <a:spLocks noRot="1" noChangeAspect="1" noMove="1" noResize="1" noEditPoints="1" noAdjustHandles="1" noChangeArrowheads="1" noChangeShapeType="1" noTextEdit="1"/>
                </p:cNvSpPr>
                <p:nvPr/>
              </p:nvSpPr>
              <p:spPr>
                <a:xfrm>
                  <a:off x="5629456" y="2456059"/>
                  <a:ext cx="1110689" cy="552972"/>
                </a:xfrm>
                <a:prstGeom prst="rect">
                  <a:avLst/>
                </a:prstGeom>
                <a:blipFill>
                  <a:blip r:embed="rId21"/>
                  <a:stretch>
                    <a:fillRect/>
                  </a:stretch>
                </a:blipFill>
              </p:spPr>
              <p:txBody>
                <a:bodyPr/>
                <a:lstStyle/>
                <a:p>
                  <a:r>
                    <a:rPr lang="en-QA">
                      <a:noFill/>
                    </a:rPr>
                    <a:t> </a:t>
                  </a:r>
                </a:p>
              </p:txBody>
            </p:sp>
          </mc:Fallback>
        </mc:AlternateContent>
        <p:sp>
          <p:nvSpPr>
            <p:cNvPr id="18" name="Arc 17">
              <a:extLst>
                <a:ext uri="{FF2B5EF4-FFF2-40B4-BE49-F238E27FC236}">
                  <a16:creationId xmlns:a16="http://schemas.microsoft.com/office/drawing/2014/main" id="{F578A806-F570-80F8-1A8D-3FDFCEB2452B}"/>
                </a:ext>
              </a:extLst>
            </p:cNvPr>
            <p:cNvSpPr/>
            <p:nvPr/>
          </p:nvSpPr>
          <p:spPr>
            <a:xfrm>
              <a:off x="4655027" y="3047947"/>
              <a:ext cx="2929887" cy="1024823"/>
            </a:xfrm>
            <a:prstGeom prst="arc">
              <a:avLst>
                <a:gd name="adj1" fmla="val 10773910"/>
                <a:gd name="adj2" fmla="val 21570655"/>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dirty="0"/>
            </a:p>
          </p:txBody>
        </p:sp>
      </p:grpSp>
      <p:grpSp>
        <p:nvGrpSpPr>
          <p:cNvPr id="53" name="Group 52">
            <a:extLst>
              <a:ext uri="{FF2B5EF4-FFF2-40B4-BE49-F238E27FC236}">
                <a16:creationId xmlns:a16="http://schemas.microsoft.com/office/drawing/2014/main" id="{7846B814-A0B9-665A-08E9-8F0CE8165ED0}"/>
              </a:ext>
            </a:extLst>
          </p:cNvPr>
          <p:cNvGrpSpPr/>
          <p:nvPr/>
        </p:nvGrpSpPr>
        <p:grpSpPr>
          <a:xfrm>
            <a:off x="10583701" y="5262860"/>
            <a:ext cx="1165627" cy="1537374"/>
            <a:chOff x="10481938" y="5364565"/>
            <a:chExt cx="1165627" cy="1537374"/>
          </a:xfrm>
        </p:grpSpPr>
        <p:sp>
          <p:nvSpPr>
            <p:cNvPr id="49" name="Rectangle 48">
              <a:extLst>
                <a:ext uri="{FF2B5EF4-FFF2-40B4-BE49-F238E27FC236}">
                  <a16:creationId xmlns:a16="http://schemas.microsoft.com/office/drawing/2014/main" id="{E9B1A62A-62AC-E805-4AA3-8E180B206B46}"/>
                </a:ext>
              </a:extLst>
            </p:cNvPr>
            <p:cNvSpPr/>
            <p:nvPr/>
          </p:nvSpPr>
          <p:spPr>
            <a:xfrm>
              <a:off x="10481938" y="5364565"/>
              <a:ext cx="1165627" cy="821635"/>
            </a:xfrm>
            <a:prstGeom prst="rect">
              <a:avLst/>
            </a:prstGeom>
            <a:solidFill>
              <a:schemeClr val="accent4">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solidFill>
                  <a:srgbClr val="C00000"/>
                </a:solidFill>
              </a:endParaRPr>
            </a:p>
          </p:txBody>
        </p:sp>
        <p:sp>
          <p:nvSpPr>
            <p:cNvPr id="51" name="Smiley Face 50">
              <a:extLst>
                <a:ext uri="{FF2B5EF4-FFF2-40B4-BE49-F238E27FC236}">
                  <a16:creationId xmlns:a16="http://schemas.microsoft.com/office/drawing/2014/main" id="{39A4FDFB-9E30-F18A-2BFE-0ABD36DA3455}"/>
                </a:ext>
              </a:extLst>
            </p:cNvPr>
            <p:cNvSpPr/>
            <p:nvPr/>
          </p:nvSpPr>
          <p:spPr>
            <a:xfrm>
              <a:off x="10850218" y="6424823"/>
              <a:ext cx="503385" cy="477116"/>
            </a:xfrm>
            <a:prstGeom prst="smileyFace">
              <a:avLst>
                <a:gd name="adj" fmla="val -4653"/>
              </a:avLst>
            </a:prstGeom>
            <a:solidFill>
              <a:schemeClr val="accent4">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solidFill>
                  <a:schemeClr val="accent4">
                    <a:lumMod val="20000"/>
                    <a:lumOff val="80000"/>
                  </a:schemeClr>
                </a:solidFill>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18785AC-89B9-A273-CE68-230007FB5EA8}"/>
                  </a:ext>
                </a:extLst>
              </p:cNvPr>
              <p:cNvSpPr txBox="1"/>
              <p:nvPr/>
            </p:nvSpPr>
            <p:spPr>
              <a:xfrm>
                <a:off x="8397120" y="6212838"/>
                <a:ext cx="251241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solidFill>
                            <a:schemeClr val="bg2">
                              <a:lumMod val="50000"/>
                            </a:schemeClr>
                          </a:solidFill>
                          <a:latin typeface="Cambria Math" panose="02040503050406030204" pitchFamily="18" charset="0"/>
                        </a:rPr>
                        <m:t>#</m:t>
                      </m:r>
                      <m:r>
                        <m:rPr>
                          <m:sty m:val="p"/>
                        </m:rPr>
                        <a:rPr lang="en-US" b="0" i="0" smtClean="0">
                          <a:solidFill>
                            <a:schemeClr val="bg2">
                              <a:lumMod val="50000"/>
                            </a:schemeClr>
                          </a:solidFill>
                          <a:latin typeface="Cambria Math" panose="02040503050406030204" pitchFamily="18" charset="0"/>
                        </a:rPr>
                        <m:t>BP</m:t>
                      </m:r>
                      <m:r>
                        <a:rPr lang="en-US" b="0" i="0" smtClean="0">
                          <a:solidFill>
                            <a:schemeClr val="bg2">
                              <a:lumMod val="50000"/>
                            </a:schemeClr>
                          </a:solidFill>
                          <a:latin typeface="Cambria Math" panose="02040503050406030204" pitchFamily="18" charset="0"/>
                        </a:rPr>
                        <m:t>:</m:t>
                      </m:r>
                      <m:r>
                        <a:rPr lang="en-US" b="0" i="1" smtClean="0">
                          <a:solidFill>
                            <a:schemeClr val="bg2">
                              <a:lumMod val="50000"/>
                            </a:schemeClr>
                          </a:solidFill>
                          <a:latin typeface="Cambria Math" panose="02040503050406030204" pitchFamily="18" charset="0"/>
                        </a:rPr>
                        <m:t>𝐿</m:t>
                      </m:r>
                      <m:r>
                        <a:rPr lang="en-US" b="0" i="1" smtClean="0">
                          <a:solidFill>
                            <a:schemeClr val="bg2">
                              <a:lumMod val="50000"/>
                            </a:schemeClr>
                          </a:solidFill>
                          <a:latin typeface="Cambria Math" panose="02040503050406030204" pitchFamily="18" charset="0"/>
                        </a:rPr>
                        <m:t> </m:t>
                      </m:r>
                      <m:sSup>
                        <m:sSupPr>
                          <m:ctrlPr>
                            <a:rPr lang="en-US" b="0" i="1" smtClean="0">
                              <a:solidFill>
                                <a:schemeClr val="bg2">
                                  <a:lumMod val="50000"/>
                                </a:schemeClr>
                              </a:solidFill>
                              <a:latin typeface="Cambria Math" panose="02040503050406030204" pitchFamily="18" charset="0"/>
                            </a:rPr>
                          </m:ctrlPr>
                        </m:sSupPr>
                        <m:e>
                          <m:r>
                            <a:rPr lang="en-US" b="0" i="1" smtClean="0">
                              <a:solidFill>
                                <a:schemeClr val="bg2">
                                  <a:lumMod val="50000"/>
                                </a:schemeClr>
                              </a:solidFill>
                              <a:latin typeface="Cambria Math" panose="02040503050406030204" pitchFamily="18" charset="0"/>
                            </a:rPr>
                            <m:t>𝑑</m:t>
                          </m:r>
                        </m:e>
                        <m:sup>
                          <m:r>
                            <a:rPr lang="en-US" b="0" i="1" smtClean="0">
                              <a:solidFill>
                                <a:schemeClr val="bg2">
                                  <a:lumMod val="50000"/>
                                </a:schemeClr>
                              </a:solidFill>
                              <a:latin typeface="Cambria Math" panose="02040503050406030204" pitchFamily="18" charset="0"/>
                            </a:rPr>
                            <m:t>2</m:t>
                          </m:r>
                        </m:sup>
                      </m:sSup>
                    </m:oMath>
                  </m:oMathPara>
                </a14:m>
                <a:endParaRPr lang="en-US" b="0" dirty="0">
                  <a:solidFill>
                    <a:schemeClr val="bg2">
                      <a:lumMod val="50000"/>
                    </a:schemeClr>
                  </a:solidFill>
                </a:endParaRPr>
              </a:p>
              <a:p>
                <a:pPr/>
                <a14:m>
                  <m:oMathPara xmlns:m="http://schemas.openxmlformats.org/officeDocument/2006/math">
                    <m:oMathParaPr>
                      <m:jc m:val="centerGroup"/>
                    </m:oMathParaPr>
                    <m:oMath xmlns:m="http://schemas.openxmlformats.org/officeDocument/2006/math">
                      <m:r>
                        <a:rPr lang="en-US">
                          <a:solidFill>
                            <a:schemeClr val="bg2">
                              <a:lumMod val="50000"/>
                            </a:schemeClr>
                          </a:solidFill>
                          <a:latin typeface="Cambria Math" panose="02040503050406030204" pitchFamily="18" charset="0"/>
                        </a:rPr>
                        <m:t>#</m:t>
                      </m:r>
                      <m:r>
                        <a:rPr lang="en-US" i="1" smtClean="0">
                          <a:solidFill>
                            <a:schemeClr val="bg2">
                              <a:lumMod val="50000"/>
                            </a:schemeClr>
                          </a:solidFill>
                          <a:latin typeface="Cambria Math" panose="02040503050406030204" pitchFamily="18" charset="0"/>
                          <a:ea typeface="Cambria Math" panose="02040503050406030204" pitchFamily="18" charset="0"/>
                        </a:rPr>
                        <m:t>𝒪</m:t>
                      </m:r>
                      <m:r>
                        <a:rPr lang="en-US" b="0" i="1" smtClean="0">
                          <a:solidFill>
                            <a:schemeClr val="bg2">
                              <a:lumMod val="50000"/>
                            </a:schemeClr>
                          </a:solidFill>
                          <a:latin typeface="Cambria Math" panose="02040503050406030204" pitchFamily="18" charset="0"/>
                          <a:ea typeface="Cambria Math" panose="02040503050406030204" pitchFamily="18" charset="0"/>
                        </a:rPr>
                        <m:t>(</m:t>
                      </m:r>
                      <m:r>
                        <m:rPr>
                          <m:sty m:val="p"/>
                        </m:rPr>
                        <a:rPr lang="en-US" b="0" i="0" smtClean="0">
                          <a:solidFill>
                            <a:schemeClr val="bg2">
                              <a:lumMod val="50000"/>
                            </a:schemeClr>
                          </a:solidFill>
                          <a:latin typeface="Cambria Math" panose="02040503050406030204" pitchFamily="18" charset="0"/>
                          <a:ea typeface="Cambria Math" panose="02040503050406030204" pitchFamily="18" charset="0"/>
                        </a:rPr>
                        <m:t>memory</m:t>
                      </m:r>
                      <m:r>
                        <a:rPr lang="en-US" b="0" i="1" smtClean="0">
                          <a:solidFill>
                            <a:schemeClr val="bg2">
                              <a:lumMod val="50000"/>
                            </a:schemeClr>
                          </a:solidFill>
                          <a:latin typeface="Cambria Math" panose="02040503050406030204" pitchFamily="18" charset="0"/>
                          <a:ea typeface="Cambria Math" panose="02040503050406030204" pitchFamily="18" charset="0"/>
                        </a:rPr>
                        <m:t>)=</m:t>
                      </m:r>
                      <m:r>
                        <a:rPr lang="en-US" i="1">
                          <a:solidFill>
                            <a:schemeClr val="bg2">
                              <a:lumMod val="50000"/>
                            </a:schemeClr>
                          </a:solidFill>
                          <a:latin typeface="Cambria Math" panose="02040503050406030204" pitchFamily="18" charset="0"/>
                          <a:ea typeface="Cambria Math" panose="02040503050406030204" pitchFamily="18" charset="0"/>
                        </a:rPr>
                        <m:t>𝒪</m:t>
                      </m:r>
                      <m:d>
                        <m:dPr>
                          <m:ctrlPr>
                            <a:rPr lang="en-US" i="1" smtClean="0">
                              <a:solidFill>
                                <a:schemeClr val="bg2">
                                  <a:lumMod val="50000"/>
                                </a:schemeClr>
                              </a:solidFill>
                              <a:latin typeface="Cambria Math" panose="02040503050406030204" pitchFamily="18" charset="0"/>
                              <a:ea typeface="Cambria Math" panose="02040503050406030204" pitchFamily="18" charset="0"/>
                            </a:rPr>
                          </m:ctrlPr>
                        </m:dPr>
                        <m:e>
                          <m:r>
                            <a:rPr lang="en-US" i="1">
                              <a:solidFill>
                                <a:schemeClr val="bg2">
                                  <a:lumMod val="50000"/>
                                </a:schemeClr>
                              </a:solidFill>
                              <a:latin typeface="Cambria Math" panose="02040503050406030204" pitchFamily="18" charset="0"/>
                            </a:rPr>
                            <m:t>𝐿</m:t>
                          </m:r>
                          <m:r>
                            <a:rPr lang="en-US" i="1">
                              <a:solidFill>
                                <a:schemeClr val="bg2">
                                  <a:lumMod val="50000"/>
                                </a:schemeClr>
                              </a:solidFill>
                              <a:latin typeface="Cambria Math" panose="02040503050406030204" pitchFamily="18" charset="0"/>
                            </a:rPr>
                            <m:t> </m:t>
                          </m:r>
                          <m:sSup>
                            <m:sSupPr>
                              <m:ctrlPr>
                                <a:rPr lang="en-US" i="1">
                                  <a:solidFill>
                                    <a:schemeClr val="bg2">
                                      <a:lumMod val="50000"/>
                                    </a:schemeClr>
                                  </a:solidFill>
                                  <a:latin typeface="Cambria Math" panose="02040503050406030204" pitchFamily="18" charset="0"/>
                                </a:rPr>
                              </m:ctrlPr>
                            </m:sSupPr>
                            <m:e>
                              <m:r>
                                <a:rPr lang="en-US" i="1">
                                  <a:solidFill>
                                    <a:schemeClr val="bg2">
                                      <a:lumMod val="50000"/>
                                    </a:schemeClr>
                                  </a:solidFill>
                                  <a:latin typeface="Cambria Math" panose="02040503050406030204" pitchFamily="18" charset="0"/>
                                </a:rPr>
                                <m:t>𝑑</m:t>
                              </m:r>
                            </m:e>
                            <m:sup>
                              <m:r>
                                <a:rPr lang="en-US" i="1">
                                  <a:solidFill>
                                    <a:schemeClr val="bg2">
                                      <a:lumMod val="50000"/>
                                    </a:schemeClr>
                                  </a:solidFill>
                                  <a:latin typeface="Cambria Math" panose="02040503050406030204" pitchFamily="18" charset="0"/>
                                </a:rPr>
                                <m:t>2</m:t>
                              </m:r>
                            </m:sup>
                          </m:sSup>
                        </m:e>
                      </m:d>
                    </m:oMath>
                  </m:oMathPara>
                </a14:m>
                <a:endParaRPr lang="en-QA" dirty="0">
                  <a:solidFill>
                    <a:schemeClr val="bg2">
                      <a:lumMod val="50000"/>
                    </a:schemeClr>
                  </a:solidFill>
                </a:endParaRPr>
              </a:p>
              <a:p>
                <a:endParaRPr lang="en-QA" dirty="0">
                  <a:solidFill>
                    <a:schemeClr val="bg2">
                      <a:lumMod val="50000"/>
                    </a:schemeClr>
                  </a:solidFill>
                </a:endParaRPr>
              </a:p>
            </p:txBody>
          </p:sp>
        </mc:Choice>
        <mc:Fallback xmlns="">
          <p:sp>
            <p:nvSpPr>
              <p:cNvPr id="14" name="TextBox 13">
                <a:extLst>
                  <a:ext uri="{FF2B5EF4-FFF2-40B4-BE49-F238E27FC236}">
                    <a16:creationId xmlns:a16="http://schemas.microsoft.com/office/drawing/2014/main" id="{218785AC-89B9-A273-CE68-230007FB5EA8}"/>
                  </a:ext>
                </a:extLst>
              </p:cNvPr>
              <p:cNvSpPr txBox="1">
                <a:spLocks noRot="1" noChangeAspect="1" noMove="1" noResize="1" noEditPoints="1" noAdjustHandles="1" noChangeArrowheads="1" noChangeShapeType="1" noTextEdit="1"/>
              </p:cNvSpPr>
              <p:nvPr/>
            </p:nvSpPr>
            <p:spPr>
              <a:xfrm>
                <a:off x="8397120" y="6212838"/>
                <a:ext cx="2512419" cy="830997"/>
              </a:xfrm>
              <a:prstGeom prst="rect">
                <a:avLst/>
              </a:prstGeom>
              <a:blipFill>
                <a:blip r:embed="rId22"/>
                <a:stretch>
                  <a:fillRect t="-3030"/>
                </a:stretch>
              </a:blipFill>
            </p:spPr>
            <p:txBody>
              <a:bodyPr/>
              <a:lstStyle/>
              <a:p>
                <a:r>
                  <a:rPr lang="en-QA">
                    <a:noFill/>
                  </a:rPr>
                  <a:t> </a:t>
                </a:r>
              </a:p>
            </p:txBody>
          </p:sp>
        </mc:Fallback>
      </mc:AlternateContent>
      <p:sp>
        <p:nvSpPr>
          <p:cNvPr id="15" name="Title 1">
            <a:extLst>
              <a:ext uri="{FF2B5EF4-FFF2-40B4-BE49-F238E27FC236}">
                <a16:creationId xmlns:a16="http://schemas.microsoft.com/office/drawing/2014/main" id="{9FA8154A-A5AB-2F86-ABFE-4E9B76480D93}"/>
              </a:ext>
            </a:extLst>
          </p:cNvPr>
          <p:cNvSpPr>
            <a:spLocks noGrp="1"/>
          </p:cNvSpPr>
          <p:nvPr>
            <p:ph type="title"/>
          </p:nvPr>
        </p:nvSpPr>
        <p:spPr>
          <a:xfrm>
            <a:off x="623901" y="47072"/>
            <a:ext cx="10944198"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P-SVGD: A Closed Form Expression Of The SVGD Distribution</a:t>
            </a:r>
          </a:p>
        </p:txBody>
      </p:sp>
      <p:grpSp>
        <p:nvGrpSpPr>
          <p:cNvPr id="2" name="Group 1">
            <a:extLst>
              <a:ext uri="{FF2B5EF4-FFF2-40B4-BE49-F238E27FC236}">
                <a16:creationId xmlns:a16="http://schemas.microsoft.com/office/drawing/2014/main" id="{DAE26D06-7DAA-3D41-8EBD-05C08F4F411F}"/>
              </a:ext>
            </a:extLst>
          </p:cNvPr>
          <p:cNvGrpSpPr/>
          <p:nvPr/>
        </p:nvGrpSpPr>
        <p:grpSpPr>
          <a:xfrm>
            <a:off x="9330933" y="2985511"/>
            <a:ext cx="2432146" cy="1735897"/>
            <a:chOff x="9330932" y="3191575"/>
            <a:chExt cx="2683589" cy="1830806"/>
          </a:xfrm>
        </p:grpSpPr>
        <p:pic>
          <p:nvPicPr>
            <p:cNvPr id="4" name="Picture 3">
              <a:extLst>
                <a:ext uri="{FF2B5EF4-FFF2-40B4-BE49-F238E27FC236}">
                  <a16:creationId xmlns:a16="http://schemas.microsoft.com/office/drawing/2014/main" id="{3DAC1990-CC0C-4002-0CB2-A671F78FB2E4}"/>
                </a:ext>
              </a:extLst>
            </p:cNvPr>
            <p:cNvPicPr>
              <a:picLocks noChangeAspect="1"/>
            </p:cNvPicPr>
            <p:nvPr/>
          </p:nvPicPr>
          <p:blipFill rotWithShape="1">
            <a:blip r:embed="rId23"/>
            <a:srcRect b="5819"/>
            <a:stretch/>
          </p:blipFill>
          <p:spPr>
            <a:xfrm>
              <a:off x="9330932" y="3191575"/>
              <a:ext cx="2683589" cy="18308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D09378-5C7C-74D2-B3BF-120D46CA69C1}"/>
                    </a:ext>
                  </a:extLst>
                </p:cNvPr>
                <p:cNvSpPr txBox="1"/>
                <p:nvPr/>
              </p:nvSpPr>
              <p:spPr>
                <a:xfrm>
                  <a:off x="9861833" y="3281410"/>
                  <a:ext cx="620106" cy="4449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bSup>
                      </m:oMath>
                    </m:oMathPara>
                  </a14:m>
                  <a:endParaRPr lang="en-QA" dirty="0"/>
                </a:p>
              </p:txBody>
            </p:sp>
          </mc:Choice>
          <mc:Fallback xmlns="">
            <p:sp>
              <p:nvSpPr>
                <p:cNvPr id="6" name="TextBox 5">
                  <a:extLst>
                    <a:ext uri="{FF2B5EF4-FFF2-40B4-BE49-F238E27FC236}">
                      <a16:creationId xmlns:a16="http://schemas.microsoft.com/office/drawing/2014/main" id="{34D6CB06-BF96-CB10-9A7B-BBB52AB32E79}"/>
                    </a:ext>
                  </a:extLst>
                </p:cNvPr>
                <p:cNvSpPr txBox="1">
                  <a:spLocks noRot="1" noChangeAspect="1" noMove="1" noResize="1" noEditPoints="1" noAdjustHandles="1" noChangeArrowheads="1" noChangeShapeType="1" noTextEdit="1"/>
                </p:cNvSpPr>
                <p:nvPr/>
              </p:nvSpPr>
              <p:spPr>
                <a:xfrm>
                  <a:off x="9861833" y="3281410"/>
                  <a:ext cx="620106" cy="444930"/>
                </a:xfrm>
                <a:prstGeom prst="rect">
                  <a:avLst/>
                </a:prstGeom>
                <a:blipFill>
                  <a:blip r:embed="rId8"/>
                  <a:stretch>
                    <a:fillRect b="-2778"/>
                  </a:stretch>
                </a:blipFill>
              </p:spPr>
              <p:txBody>
                <a:bodyPr/>
                <a:lstStyle/>
                <a:p>
                  <a:r>
                    <a:rPr lang="en-QA">
                      <a:noFill/>
                    </a:rPr>
                    <a:t> </a:t>
                  </a:r>
                </a:p>
              </p:txBody>
            </p:sp>
          </mc:Fallback>
        </mc:AlternateContent>
      </p:grpSp>
      <p:sp>
        <p:nvSpPr>
          <p:cNvPr id="13" name="Arc 12">
            <a:extLst>
              <a:ext uri="{FF2B5EF4-FFF2-40B4-BE49-F238E27FC236}">
                <a16:creationId xmlns:a16="http://schemas.microsoft.com/office/drawing/2014/main" id="{A3F2A255-DA48-6B0D-736D-A64318617F1D}"/>
              </a:ext>
            </a:extLst>
          </p:cNvPr>
          <p:cNvSpPr/>
          <p:nvPr/>
        </p:nvSpPr>
        <p:spPr>
          <a:xfrm>
            <a:off x="7632853" y="2841837"/>
            <a:ext cx="2655367" cy="903204"/>
          </a:xfrm>
          <a:prstGeom prst="arc">
            <a:avLst>
              <a:gd name="adj1" fmla="val 10773910"/>
              <a:gd name="adj2" fmla="val 21570655"/>
            </a:avLst>
          </a:prstGeom>
          <a:ln w="3175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spTree>
    <p:extLst>
      <p:ext uri="{BB962C8B-B14F-4D97-AF65-F5344CB8AC3E}">
        <p14:creationId xmlns:p14="http://schemas.microsoft.com/office/powerpoint/2010/main" val="196054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P spid="14"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F95D6-708B-0296-CC83-BF65CF182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A31BF-E44A-A59E-94EC-B672A3514A74}"/>
              </a:ext>
            </a:extLst>
          </p:cNvPr>
          <p:cNvSpPr>
            <a:spLocks noGrp="1"/>
          </p:cNvSpPr>
          <p:nvPr>
            <p:ph type="title"/>
          </p:nvPr>
        </p:nvSpPr>
        <p:spPr>
          <a:xfrm>
            <a:off x="-165651" y="47072"/>
            <a:ext cx="12523303"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An </a:t>
            </a:r>
            <a:r>
              <a:rPr lang="en-QA" sz="3200" b="1" dirty="0">
                <a:solidFill>
                  <a:schemeClr val="accent2"/>
                </a:solidFill>
                <a:latin typeface="Times New Roman" panose="02020603050405020304" pitchFamily="18" charset="0"/>
                <a:cs typeface="Times New Roman" panose="02020603050405020304" pitchFamily="18" charset="0"/>
              </a:rPr>
              <a:t>Efficient</a:t>
            </a:r>
            <a:r>
              <a:rPr lang="en-QA" sz="3200" dirty="0">
                <a:latin typeface="Times New Roman" panose="02020603050405020304" pitchFamily="18" charset="0"/>
                <a:cs typeface="Times New Roman" panose="02020603050405020304" pitchFamily="18" charset="0"/>
              </a:rPr>
              <a:t> Closed Form Expression Of The SVGD Distribution</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2131C3-8F0A-DD6C-60A4-A982FDE5E1D5}"/>
                  </a:ext>
                </a:extLst>
              </p:cNvPr>
              <p:cNvSpPr txBox="1"/>
              <p:nvPr/>
            </p:nvSpPr>
            <p:spPr>
              <a:xfrm>
                <a:off x="4301170" y="1136849"/>
                <a:ext cx="8254763" cy="5282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+1)</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bSup>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k</m:t>
                              </m:r>
                              <m:d>
                                <m:dPr>
                                  <m:ctrlPr>
                                    <a:rPr lang="en-US" b="0" i="1" smtClean="0">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e>
                              </m:d>
                              <m:r>
                                <a:rPr lang="en-US" b="0" i="0" smtClean="0">
                                  <a:latin typeface="Cambria Math" panose="02040503050406030204" pitchFamily="18" charset="0"/>
                                </a:rPr>
                                <m:t> </m:t>
                              </m:r>
                              <m:r>
                                <m:rPr>
                                  <m:sty m:val="p"/>
                                </m:rPr>
                                <a:rPr lang="en-US">
                                  <a:latin typeface="Cambria Math" panose="02040503050406030204" pitchFamily="18" charset="0"/>
                                </a:rPr>
                                <m:t>∇</m:t>
                              </m:r>
                            </m:e>
                            <m: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sub>
                          </m:sSub>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sub>
                          </m:sSub>
                          <m:r>
                            <m:rPr>
                              <m:sty m:val="p"/>
                            </m:rPr>
                            <a:rPr lang="en-US">
                              <a:latin typeface="Cambria Math" panose="02040503050406030204" pitchFamily="18" charset="0"/>
                            </a:rPr>
                            <m:t>k</m:t>
                          </m:r>
                          <m:d>
                            <m:dPr>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e>
                          </m:d>
                        </m:e>
                      </m:d>
                      <m:r>
                        <a:rPr lang="en-US" b="0" i="1" smtClean="0">
                          <a:latin typeface="Cambria Math" panose="02040503050406030204" pitchFamily="18" charset="0"/>
                        </a:rPr>
                        <m:t> </m:t>
                      </m:r>
                    </m:oMath>
                  </m:oMathPara>
                </a14:m>
                <a:endParaRPr lang="en-QA" dirty="0"/>
              </a:p>
            </p:txBody>
          </p:sp>
        </mc:Choice>
        <mc:Fallback xmlns="">
          <p:sp>
            <p:nvSpPr>
              <p:cNvPr id="28" name="TextBox 27">
                <a:extLst>
                  <a:ext uri="{FF2B5EF4-FFF2-40B4-BE49-F238E27FC236}">
                    <a16:creationId xmlns:a16="http://schemas.microsoft.com/office/drawing/2014/main" id="{F02131C3-8F0A-DD6C-60A4-A982FDE5E1D5}"/>
                  </a:ext>
                </a:extLst>
              </p:cNvPr>
              <p:cNvSpPr txBox="1">
                <a:spLocks noRot="1" noChangeAspect="1" noMove="1" noResize="1" noEditPoints="1" noAdjustHandles="1" noChangeArrowheads="1" noChangeShapeType="1" noTextEdit="1"/>
              </p:cNvSpPr>
              <p:nvPr/>
            </p:nvSpPr>
            <p:spPr>
              <a:xfrm>
                <a:off x="4301170" y="1136849"/>
                <a:ext cx="8254763" cy="528222"/>
              </a:xfrm>
              <a:prstGeom prst="rect">
                <a:avLst/>
              </a:prstGeom>
              <a:blipFill>
                <a:blip r:embed="rId3"/>
                <a:stretch>
                  <a:fillRect b="-9302"/>
                </a:stretch>
              </a:blipFill>
            </p:spPr>
            <p:txBody>
              <a:bodyPr/>
              <a:lstStyle/>
              <a:p>
                <a:r>
                  <a:rPr lang="en-QA">
                    <a:noFill/>
                  </a:rPr>
                  <a:t> </a:t>
                </a:r>
              </a:p>
            </p:txBody>
          </p:sp>
        </mc:Fallback>
      </mc:AlternateContent>
      <p:sp>
        <p:nvSpPr>
          <p:cNvPr id="39" name="Rectangle 38">
            <a:extLst>
              <a:ext uri="{FF2B5EF4-FFF2-40B4-BE49-F238E27FC236}">
                <a16:creationId xmlns:a16="http://schemas.microsoft.com/office/drawing/2014/main" id="{11D8DD37-2D9A-069C-09DB-A2BB83C87727}"/>
              </a:ext>
            </a:extLst>
          </p:cNvPr>
          <p:cNvSpPr/>
          <p:nvPr/>
        </p:nvSpPr>
        <p:spPr>
          <a:xfrm>
            <a:off x="6440556" y="1142813"/>
            <a:ext cx="5459169" cy="522270"/>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618FDE2-BEE7-0A87-DA17-7DC67102BBB1}"/>
                  </a:ext>
                </a:extLst>
              </p:cNvPr>
              <p:cNvSpPr txBox="1"/>
              <p:nvPr/>
            </p:nvSpPr>
            <p:spPr>
              <a:xfrm>
                <a:off x="8572860" y="1610824"/>
                <a:ext cx="1151341"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1"/>
                          </a:solidFill>
                          <a:latin typeface="Cambria Math" panose="02040503050406030204" pitchFamily="18" charset="0"/>
                          <a:cs typeface="Times New Roman" panose="02020603050405020304" pitchFamily="18" charset="0"/>
                        </a:rPr>
                        <m:t>=</m:t>
                      </m:r>
                      <m:r>
                        <a:rPr lang="en-US" b="0" i="1" dirty="0" smtClean="0">
                          <a:solidFill>
                            <a:schemeClr val="accent1"/>
                          </a:solidFill>
                          <a:latin typeface="Cambria Math" panose="02040503050406030204" pitchFamily="18" charset="0"/>
                          <a:cs typeface="Times New Roman" panose="02020603050405020304" pitchFamily="18" charset="0"/>
                        </a:rPr>
                        <m:t>h</m:t>
                      </m:r>
                      <m:d>
                        <m:dPr>
                          <m:ctrlPr>
                            <a:rPr lang="en-US" i="1" dirty="0" smtClean="0">
                              <a:solidFill>
                                <a:schemeClr val="accent1"/>
                              </a:solidFill>
                              <a:latin typeface="Cambria Math" panose="02040503050406030204" pitchFamily="18" charset="0"/>
                              <a:cs typeface="Times New Roman" panose="02020603050405020304" pitchFamily="18" charset="0"/>
                            </a:rPr>
                          </m:ctrlPr>
                        </m:dPr>
                        <m:e>
                          <m:sSup>
                            <m:sSupPr>
                              <m:ctrlPr>
                                <a:rPr lang="en-US" i="1" dirty="0">
                                  <a:solidFill>
                                    <a:schemeClr val="accent1"/>
                                  </a:solidFill>
                                  <a:latin typeface="Cambria Math" panose="02040503050406030204" pitchFamily="18" charset="0"/>
                                  <a:cs typeface="Times New Roman" panose="02020603050405020304" pitchFamily="18" charset="0"/>
                                </a:rPr>
                              </m:ctrlPr>
                            </m:sSupPr>
                            <m:e>
                              <m:r>
                                <m:rPr>
                                  <m:sty m:val="p"/>
                                </m:rPr>
                                <a:rPr lang="en-US" dirty="0">
                                  <a:solidFill>
                                    <a:schemeClr val="accent1"/>
                                  </a:solidFill>
                                  <a:latin typeface="Cambria Math" panose="02040503050406030204" pitchFamily="18" charset="0"/>
                                  <a:cs typeface="Times New Roman" panose="02020603050405020304" pitchFamily="18" charset="0"/>
                                </a:rPr>
                                <m:t>x</m:t>
                              </m:r>
                            </m:e>
                            <m:sup>
                              <m:r>
                                <a:rPr lang="en-US" i="1" dirty="0">
                                  <a:solidFill>
                                    <a:schemeClr val="accent1"/>
                                  </a:solidFill>
                                  <a:latin typeface="Cambria Math" panose="02040503050406030204" pitchFamily="18" charset="0"/>
                                  <a:cs typeface="Times New Roman" panose="02020603050405020304" pitchFamily="18" charset="0"/>
                                </a:rPr>
                                <m:t>(</m:t>
                              </m:r>
                              <m:r>
                                <a:rPr lang="en-US" b="0" i="1" dirty="0" smtClean="0">
                                  <a:solidFill>
                                    <a:schemeClr val="accent1"/>
                                  </a:solidFill>
                                  <a:latin typeface="Cambria Math" panose="02040503050406030204" pitchFamily="18" charset="0"/>
                                  <a:cs typeface="Times New Roman" panose="02020603050405020304" pitchFamily="18" charset="0"/>
                                </a:rPr>
                                <m:t>𝑙</m:t>
                              </m:r>
                              <m:r>
                                <a:rPr lang="en-US" i="1" dirty="0">
                                  <a:solidFill>
                                    <a:schemeClr val="accent1"/>
                                  </a:solidFill>
                                  <a:latin typeface="Cambria Math" panose="02040503050406030204" pitchFamily="18" charset="0"/>
                                  <a:cs typeface="Times New Roman" panose="02020603050405020304" pitchFamily="18" charset="0"/>
                                </a:rPr>
                                <m:t>)</m:t>
                              </m:r>
                            </m:sup>
                          </m:sSup>
                        </m:e>
                      </m:d>
                    </m:oMath>
                  </m:oMathPara>
                </a14:m>
                <a:endParaRPr lang="en-QA" dirty="0"/>
              </a:p>
            </p:txBody>
          </p:sp>
        </mc:Choice>
        <mc:Fallback xmlns="">
          <p:sp>
            <p:nvSpPr>
              <p:cNvPr id="40" name="TextBox 39">
                <a:extLst>
                  <a:ext uri="{FF2B5EF4-FFF2-40B4-BE49-F238E27FC236}">
                    <a16:creationId xmlns:a16="http://schemas.microsoft.com/office/drawing/2014/main" id="{2618FDE2-BEE7-0A87-DA17-7DC67102BBB1}"/>
                  </a:ext>
                </a:extLst>
              </p:cNvPr>
              <p:cNvSpPr txBox="1">
                <a:spLocks noRot="1" noChangeAspect="1" noMove="1" noResize="1" noEditPoints="1" noAdjustHandles="1" noChangeArrowheads="1" noChangeShapeType="1" noTextEdit="1"/>
              </p:cNvSpPr>
              <p:nvPr/>
            </p:nvSpPr>
            <p:spPr>
              <a:xfrm>
                <a:off x="8572860" y="1610824"/>
                <a:ext cx="1151341" cy="404983"/>
              </a:xfrm>
              <a:prstGeom prst="rect">
                <a:avLst/>
              </a:prstGeom>
              <a:blipFill>
                <a:blip r:embed="rId4"/>
                <a:stretch>
                  <a:fillRect/>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5DE9CAA-0574-9BC5-E6B8-C0B15B77D8DD}"/>
                  </a:ext>
                </a:extLst>
              </p:cNvPr>
              <p:cNvSpPr txBox="1"/>
              <p:nvPr/>
            </p:nvSpPr>
            <p:spPr>
              <a:xfrm>
                <a:off x="838200" y="2144843"/>
                <a:ext cx="5380576"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p>
                            <m:sSupPr>
                              <m:ctrlPr>
                                <a:rPr lang="en-US" sz="2000" i="1">
                                  <a:latin typeface="Cambria Math" panose="02040503050406030204" pitchFamily="18" charset="0"/>
                                </a:rPr>
                              </m:ctrlPr>
                            </m:sSupPr>
                            <m:e>
                              <m:r>
                                <a:rPr lang="en-US" sz="2000" i="1">
                                  <a:latin typeface="Cambria Math" panose="02040503050406030204" pitchFamily="18" charset="0"/>
                                </a:rPr>
                                <m:t>𝑞</m:t>
                              </m:r>
                            </m:e>
                            <m:sup>
                              <m:r>
                                <a:rPr lang="en-US" sz="2000" i="1">
                                  <a:latin typeface="Cambria Math" panose="02040503050406030204" pitchFamily="18" charset="0"/>
                                </a:rPr>
                                <m:t>𝐿</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𝐿</m:t>
                                  </m:r>
                                </m:sup>
                              </m:sSup>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p>
                            <m:sSupPr>
                              <m:ctrlPr>
                                <a:rPr lang="en-US" sz="2000" i="1">
                                  <a:latin typeface="Cambria Math" panose="02040503050406030204" pitchFamily="18" charset="0"/>
                                </a:rPr>
                              </m:ctrlPr>
                            </m:sSupPr>
                            <m:e>
                              <m:r>
                                <a:rPr lang="en-US" sz="2000" i="1">
                                  <a:latin typeface="Cambria Math" panose="02040503050406030204" pitchFamily="18" charset="0"/>
                                </a:rPr>
                                <m:t>𝑞</m:t>
                              </m:r>
                            </m:e>
                            <m:sup>
                              <m:r>
                                <a:rPr lang="en-US" sz="2000" i="1">
                                  <a:latin typeface="Cambria Math" panose="02040503050406030204" pitchFamily="18" charset="0"/>
                                </a:rPr>
                                <m:t>0</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0</m:t>
                                  </m:r>
                                </m:sup>
                              </m:sSup>
                            </m:e>
                          </m:d>
                        </m:e>
                      </m:func>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=0</m:t>
                          </m:r>
                        </m:sub>
                        <m:sup>
                          <m:r>
                            <a:rPr lang="en-US" sz="2000" b="0" i="1" smtClean="0">
                              <a:latin typeface="Cambria Math" panose="02040503050406030204" pitchFamily="18" charset="0"/>
                            </a:rPr>
                            <m:t>𝐿</m:t>
                          </m:r>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func>
                                <m:funcPr>
                                  <m:ctrlPr>
                                    <a:rPr lang="en-US" sz="2000" b="0" i="1" smtClean="0">
                                      <a:latin typeface="Cambria Math" panose="02040503050406030204" pitchFamily="18" charset="0"/>
                                    </a:rPr>
                                  </m:ctrlPr>
                                </m:funcPr>
                                <m:fName>
                                  <m:d>
                                    <m:dPr>
                                      <m:begChr m:val="|"/>
                                      <m:endChr m:val="|"/>
                                      <m:ctrlPr>
                                        <a:rPr lang="en-US" sz="2000" b="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det</m:t>
                                          </m:r>
                                        </m:fName>
                                        <m:e>
                                          <m:f>
                                            <m:fPr>
                                              <m:ctrlPr>
                                                <a:rPr lang="en-US" sz="2000" i="1">
                                                  <a:latin typeface="Cambria Math" panose="02040503050406030204" pitchFamily="18" charset="0"/>
                                                </a:rPr>
                                              </m:ctrlPr>
                                            </m:fPr>
                                            <m:num>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m:t>
                                                  </m:r>
                                                  <m:r>
                                                    <a:rPr lang="en-US" sz="2000" i="1">
                                                      <a:latin typeface="Cambria Math" panose="02040503050406030204" pitchFamily="18" charset="0"/>
                                                    </a:rPr>
                                                    <m:t>𝑙</m:t>
                                                  </m:r>
                                                  <m:r>
                                                    <a:rPr lang="en-US" sz="2000" b="0" i="1" smtClean="0">
                                                      <a:latin typeface="Cambria Math" panose="02040503050406030204" pitchFamily="18" charset="0"/>
                                                    </a:rPr>
                                                    <m:t>)</m:t>
                                                  </m:r>
                                                </m:sup>
                                              </m:sSup>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−1)</m:t>
                                                  </m:r>
                                                </m:sup>
                                              </m:sSup>
                                            </m:den>
                                          </m:f>
                                        </m:e>
                                      </m:func>
                                    </m:e>
                                  </m:d>
                                </m:fName>
                                <m:e/>
                              </m:func>
                            </m:e>
                          </m:func>
                        </m:e>
                      </m:nary>
                    </m:oMath>
                  </m:oMathPara>
                </a14:m>
                <a:endParaRPr lang="en-QA" sz="2000" dirty="0"/>
              </a:p>
            </p:txBody>
          </p:sp>
        </mc:Choice>
        <mc:Fallback xmlns="">
          <p:sp>
            <p:nvSpPr>
              <p:cNvPr id="52" name="TextBox 51">
                <a:extLst>
                  <a:ext uri="{FF2B5EF4-FFF2-40B4-BE49-F238E27FC236}">
                    <a16:creationId xmlns:a16="http://schemas.microsoft.com/office/drawing/2014/main" id="{75DE9CAA-0574-9BC5-E6B8-C0B15B77D8DD}"/>
                  </a:ext>
                </a:extLst>
              </p:cNvPr>
              <p:cNvSpPr txBox="1">
                <a:spLocks noRot="1" noChangeAspect="1" noMove="1" noResize="1" noEditPoints="1" noAdjustHandles="1" noChangeArrowheads="1" noChangeShapeType="1" noTextEdit="1"/>
              </p:cNvSpPr>
              <p:nvPr/>
            </p:nvSpPr>
            <p:spPr>
              <a:xfrm>
                <a:off x="838200" y="2144843"/>
                <a:ext cx="5380576" cy="865750"/>
              </a:xfrm>
              <a:prstGeom prst="rect">
                <a:avLst/>
              </a:prstGeom>
              <a:blipFill>
                <a:blip r:embed="rId5"/>
                <a:stretch>
                  <a:fillRect l="-1415" t="-111429" b="-171429"/>
                </a:stretch>
              </a:blipFill>
            </p:spPr>
            <p:txBody>
              <a:bodyPr/>
              <a:lstStyle/>
              <a:p>
                <a:r>
                  <a:rPr lang="en-QA">
                    <a:noFill/>
                  </a:rPr>
                  <a:t> </a:t>
                </a:r>
              </a:p>
            </p:txBody>
          </p:sp>
        </mc:Fallback>
      </mc:AlternateContent>
      <p:sp>
        <p:nvSpPr>
          <p:cNvPr id="15" name="TextBox 14">
            <a:extLst>
              <a:ext uri="{FF2B5EF4-FFF2-40B4-BE49-F238E27FC236}">
                <a16:creationId xmlns:a16="http://schemas.microsoft.com/office/drawing/2014/main" id="{FE020985-4F8D-669B-EB23-9F51753C75AB}"/>
              </a:ext>
            </a:extLst>
          </p:cNvPr>
          <p:cNvSpPr txBox="1"/>
          <p:nvPr/>
        </p:nvSpPr>
        <p:spPr>
          <a:xfrm>
            <a:off x="225289" y="1861356"/>
            <a:ext cx="2299027" cy="400110"/>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SVGD Distribution</a:t>
            </a:r>
            <a:endParaRPr lang="en-QA" sz="2000" b="1"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5CBAB1-0884-A58F-1779-20A68A28B7A5}"/>
                  </a:ext>
                </a:extLst>
              </p:cNvPr>
              <p:cNvSpPr txBox="1"/>
              <p:nvPr/>
            </p:nvSpPr>
            <p:spPr>
              <a:xfrm>
                <a:off x="3572297" y="3363588"/>
                <a:ext cx="3474476" cy="441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func>
                            <m:funcPr>
                              <m:ctrlPr>
                                <a:rPr lang="en-US" sz="2000" b="0" i="1" smtClean="0">
                                  <a:latin typeface="Cambria Math" panose="02040503050406030204" pitchFamily="18" charset="0"/>
                                </a:rPr>
                              </m:ctrlPr>
                            </m:funcPr>
                            <m:fName>
                              <m:d>
                                <m:dPr>
                                  <m:begChr m:val="|"/>
                                  <m:endChr m:val="|"/>
                                  <m:ctrlPr>
                                    <a:rPr lang="en-US" sz="2000" b="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det</m:t>
                                      </m:r>
                                    </m:fName>
                                    <m:e>
                                      <m:d>
                                        <m:dPr>
                                          <m:ctrlPr>
                                            <a:rPr lang="en-US" sz="2000" i="1" smtClean="0">
                                              <a:latin typeface="Cambria Math" panose="02040503050406030204" pitchFamily="18" charset="0"/>
                                            </a:rPr>
                                          </m:ctrlPr>
                                        </m:dPr>
                                        <m:e>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𝜂</m:t>
                                          </m:r>
                                          <m:r>
                                            <a:rPr lang="en-US" sz="2000" b="0" i="1"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m:rPr>
                                                  <m:sty m:val="p"/>
                                                </m:rPr>
                                                <a:rPr lang="en-US" sz="2000" b="0" i="1" smtClean="0">
                                                  <a:latin typeface="Cambria Math" panose="02040503050406030204" pitchFamily="18" charset="0"/>
                                                  <a:ea typeface="Cambria Math" panose="02040503050406030204" pitchFamily="18" charset="0"/>
                                                </a:rPr>
                                                <m:t>∇</m:t>
                                              </m:r>
                                            </m:e>
                                            <m:sub>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p>
                                            </m:sub>
                                          </m:sSub>
                                          <m:r>
                                            <a:rPr lang="en-US" sz="2000" b="0" i="1" smtClean="0">
                                              <a:solidFill>
                                                <a:schemeClr val="accent1"/>
                                              </a:solidFill>
                                              <a:latin typeface="Cambria Math" panose="02040503050406030204" pitchFamily="18" charset="0"/>
                                            </a:rPr>
                                            <m:t>h</m:t>
                                          </m:r>
                                          <m:r>
                                            <a:rPr lang="en-US" sz="2000" b="0" i="1" smtClean="0">
                                              <a:solidFill>
                                                <a:schemeClr val="accent1"/>
                                              </a:solidFill>
                                              <a:latin typeface="Cambria Math" panose="02040503050406030204" pitchFamily="18" charset="0"/>
                                            </a:rPr>
                                            <m:t>(</m:t>
                                          </m:r>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panose="02040503050406030204" pitchFamily="18" charset="0"/>
                                                </a:rPr>
                                                <m:t>𝑥</m:t>
                                              </m:r>
                                            </m:e>
                                            <m:sup>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𝑙</m:t>
                                              </m:r>
                                              <m:r>
                                                <a:rPr lang="en-US" sz="2000" b="0" i="1" smtClean="0">
                                                  <a:solidFill>
                                                    <a:schemeClr val="accent1"/>
                                                  </a:solidFill>
                                                  <a:latin typeface="Cambria Math" panose="02040503050406030204" pitchFamily="18" charset="0"/>
                                                </a:rPr>
                                                <m:t>)</m:t>
                                              </m:r>
                                            </m:sup>
                                          </m:sSup>
                                          <m:r>
                                            <a:rPr lang="en-US" sz="2000" b="0" i="1" smtClean="0">
                                              <a:solidFill>
                                                <a:schemeClr val="accent1"/>
                                              </a:solidFill>
                                              <a:latin typeface="Cambria Math" panose="02040503050406030204" pitchFamily="18" charset="0"/>
                                            </a:rPr>
                                            <m:t>)</m:t>
                                          </m:r>
                                        </m:e>
                                      </m:d>
                                    </m:e>
                                  </m:func>
                                </m:e>
                              </m:d>
                            </m:fName>
                            <m:e/>
                          </m:func>
                        </m:e>
                      </m:func>
                    </m:oMath>
                  </m:oMathPara>
                </a14:m>
                <a:endParaRPr lang="en-QA" sz="2000" dirty="0"/>
              </a:p>
            </p:txBody>
          </p:sp>
        </mc:Choice>
        <mc:Fallback xmlns="">
          <p:sp>
            <p:nvSpPr>
              <p:cNvPr id="20" name="TextBox 19">
                <a:extLst>
                  <a:ext uri="{FF2B5EF4-FFF2-40B4-BE49-F238E27FC236}">
                    <a16:creationId xmlns:a16="http://schemas.microsoft.com/office/drawing/2014/main" id="{D75CBAB1-0884-A58F-1779-20A68A28B7A5}"/>
                  </a:ext>
                </a:extLst>
              </p:cNvPr>
              <p:cNvSpPr txBox="1">
                <a:spLocks noRot="1" noChangeAspect="1" noMove="1" noResize="1" noEditPoints="1" noAdjustHandles="1" noChangeArrowheads="1" noChangeShapeType="1" noTextEdit="1"/>
              </p:cNvSpPr>
              <p:nvPr/>
            </p:nvSpPr>
            <p:spPr>
              <a:xfrm>
                <a:off x="3572297" y="3363588"/>
                <a:ext cx="3474476" cy="441659"/>
              </a:xfrm>
              <a:prstGeom prst="rect">
                <a:avLst/>
              </a:prstGeom>
              <a:blipFill>
                <a:blip r:embed="rId6"/>
                <a:stretch>
                  <a:fillRect b="-13889"/>
                </a:stretch>
              </a:blipFill>
            </p:spPr>
            <p:txBody>
              <a:bodyPr/>
              <a:lstStyle/>
              <a:p>
                <a:r>
                  <a:rPr lang="en-QA">
                    <a:noFill/>
                  </a:rPr>
                  <a:t> </a:t>
                </a:r>
              </a:p>
            </p:txBody>
          </p:sp>
        </mc:Fallback>
      </mc:AlternateContent>
      <p:sp>
        <p:nvSpPr>
          <p:cNvPr id="22" name="Left Brace 21">
            <a:extLst>
              <a:ext uri="{FF2B5EF4-FFF2-40B4-BE49-F238E27FC236}">
                <a16:creationId xmlns:a16="http://schemas.microsoft.com/office/drawing/2014/main" id="{AA7832D8-A4B8-1C18-3AD1-B1555A987200}"/>
              </a:ext>
            </a:extLst>
          </p:cNvPr>
          <p:cNvSpPr/>
          <p:nvPr/>
        </p:nvSpPr>
        <p:spPr>
          <a:xfrm rot="16200000">
            <a:off x="4943058" y="2172735"/>
            <a:ext cx="304810" cy="168302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8D25ACF-B776-CFAB-9BC1-E527D250B122}"/>
                  </a:ext>
                </a:extLst>
              </p:cNvPr>
              <p:cNvSpPr txBox="1"/>
              <p:nvPr/>
            </p:nvSpPr>
            <p:spPr>
              <a:xfrm>
                <a:off x="4890118" y="3086290"/>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tx1"/>
                          </a:solidFill>
                          <a:latin typeface="Cambria Math" panose="02040503050406030204" pitchFamily="18" charset="0"/>
                        </a:rPr>
                        <m:t>=</m:t>
                      </m:r>
                    </m:oMath>
                  </m:oMathPara>
                </a14:m>
                <a:endParaRPr lang="en-QA" sz="2000" dirty="0">
                  <a:solidFill>
                    <a:schemeClr val="accent1"/>
                  </a:solidFill>
                </a:endParaRPr>
              </a:p>
            </p:txBody>
          </p:sp>
        </mc:Choice>
        <mc:Fallback xmlns="">
          <p:sp>
            <p:nvSpPr>
              <p:cNvPr id="38" name="TextBox 37">
                <a:extLst>
                  <a:ext uri="{FF2B5EF4-FFF2-40B4-BE49-F238E27FC236}">
                    <a16:creationId xmlns:a16="http://schemas.microsoft.com/office/drawing/2014/main" id="{F8D25ACF-B776-CFAB-9BC1-E527D250B122}"/>
                  </a:ext>
                </a:extLst>
              </p:cNvPr>
              <p:cNvSpPr txBox="1">
                <a:spLocks noRot="1" noChangeAspect="1" noMove="1" noResize="1" noEditPoints="1" noAdjustHandles="1" noChangeArrowheads="1" noChangeShapeType="1" noTextEdit="1"/>
              </p:cNvSpPr>
              <p:nvPr/>
            </p:nvSpPr>
            <p:spPr>
              <a:xfrm>
                <a:off x="4890118" y="3086290"/>
                <a:ext cx="434734" cy="400110"/>
              </a:xfrm>
              <a:prstGeom prst="rect">
                <a:avLst/>
              </a:prstGeom>
              <a:blipFill>
                <a:blip r:embed="rId7"/>
                <a:stretch>
                  <a:fillRect/>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6935205-643C-24AA-F766-8026F50DF99D}"/>
                  </a:ext>
                </a:extLst>
              </p:cNvPr>
              <p:cNvSpPr txBox="1"/>
              <p:nvPr/>
            </p:nvSpPr>
            <p:spPr>
              <a:xfrm>
                <a:off x="4917369" y="3783742"/>
                <a:ext cx="431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solidFill>
                          <a:latin typeface="Cambria Math" panose="02040503050406030204" pitchFamily="18" charset="0"/>
                        </a:rPr>
                        <m:t>≈</m:t>
                      </m:r>
                    </m:oMath>
                  </m:oMathPara>
                </a14:m>
                <a:endParaRPr lang="en-QA" sz="2000" dirty="0">
                  <a:solidFill>
                    <a:schemeClr val="accent1"/>
                  </a:solidFill>
                </a:endParaRPr>
              </a:p>
            </p:txBody>
          </p:sp>
        </mc:Choice>
        <mc:Fallback xmlns="">
          <p:sp>
            <p:nvSpPr>
              <p:cNvPr id="43" name="TextBox 42">
                <a:extLst>
                  <a:ext uri="{FF2B5EF4-FFF2-40B4-BE49-F238E27FC236}">
                    <a16:creationId xmlns:a16="http://schemas.microsoft.com/office/drawing/2014/main" id="{46935205-643C-24AA-F766-8026F50DF99D}"/>
                  </a:ext>
                </a:extLst>
              </p:cNvPr>
              <p:cNvSpPr txBox="1">
                <a:spLocks noRot="1" noChangeAspect="1" noMove="1" noResize="1" noEditPoints="1" noAdjustHandles="1" noChangeArrowheads="1" noChangeShapeType="1" noTextEdit="1"/>
              </p:cNvSpPr>
              <p:nvPr/>
            </p:nvSpPr>
            <p:spPr>
              <a:xfrm>
                <a:off x="4917369" y="3783742"/>
                <a:ext cx="431528" cy="400110"/>
              </a:xfrm>
              <a:prstGeom prst="rect">
                <a:avLst/>
              </a:prstGeom>
              <a:blipFill>
                <a:blip r:embed="rId8"/>
                <a:stretch>
                  <a:fillRect/>
                </a:stretch>
              </a:blipFill>
            </p:spPr>
            <p:txBody>
              <a:bodyPr/>
              <a:lstStyle/>
              <a:p>
                <a:r>
                  <a:rPr lang="en-QA">
                    <a:noFill/>
                  </a:rPr>
                  <a:t> </a:t>
                </a:r>
              </a:p>
            </p:txBody>
          </p:sp>
        </mc:Fallback>
      </mc:AlternateContent>
      <p:grpSp>
        <p:nvGrpSpPr>
          <p:cNvPr id="46" name="Group 45">
            <a:extLst>
              <a:ext uri="{FF2B5EF4-FFF2-40B4-BE49-F238E27FC236}">
                <a16:creationId xmlns:a16="http://schemas.microsoft.com/office/drawing/2014/main" id="{4051BBC9-7057-D10E-07D3-48206232C59F}"/>
              </a:ext>
            </a:extLst>
          </p:cNvPr>
          <p:cNvGrpSpPr/>
          <p:nvPr/>
        </p:nvGrpSpPr>
        <p:grpSpPr>
          <a:xfrm>
            <a:off x="6184359" y="3737239"/>
            <a:ext cx="3936959" cy="630301"/>
            <a:chOff x="7566991" y="4899737"/>
            <a:chExt cx="3936959" cy="630301"/>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0476E3C-8B8E-2251-986F-FD09C98DA0DE}"/>
                    </a:ext>
                  </a:extLst>
                </p:cNvPr>
                <p:cNvSpPr txBox="1"/>
                <p:nvPr/>
              </p:nvSpPr>
              <p:spPr>
                <a:xfrm>
                  <a:off x="9140932" y="4899737"/>
                  <a:ext cx="2363018"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𝑖</m:t>
                            </m:r>
                          </m:sub>
                        </m:sSub>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𝑙</m:t>
                                        </m:r>
                                      </m:e>
                                    </m:d>
                                  </m:sup>
                                </m:sSup>
                              </m:sub>
                            </m:sSub>
                            <m:r>
                              <a:rPr lang="en-US" sz="2000" i="1">
                                <a:solidFill>
                                  <a:schemeClr val="accent1"/>
                                </a:solidFill>
                                <a:latin typeface="Cambria Math" panose="02040503050406030204" pitchFamily="18" charset="0"/>
                              </a:rPr>
                              <m:t>h</m:t>
                            </m:r>
                            <m:r>
                              <a:rPr lang="en-US" sz="2000" i="1">
                                <a:solidFill>
                                  <a:schemeClr val="accent1"/>
                                </a:solidFill>
                                <a:latin typeface="Cambria Math" panose="02040503050406030204" pitchFamily="18" charset="0"/>
                              </a:rPr>
                              <m:t>(</m:t>
                            </m:r>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panose="02040503050406030204" pitchFamily="18" charset="0"/>
                                  </a:rPr>
                                  <m:t>𝑥</m:t>
                                </m:r>
                              </m:e>
                              <m:sup>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𝑙</m:t>
                                </m:r>
                                <m:r>
                                  <a:rPr lang="en-US" sz="2000" b="0" i="1" smtClean="0">
                                    <a:solidFill>
                                      <a:schemeClr val="accent1"/>
                                    </a:solidFill>
                                    <a:latin typeface="Cambria Math" panose="02040503050406030204" pitchFamily="18" charset="0"/>
                                  </a:rPr>
                                  <m:t>)</m:t>
                                </m:r>
                              </m:sup>
                            </m:sSup>
                            <m:r>
                              <a:rPr lang="en-US" sz="2000" b="0" i="1" smtClean="0">
                                <a:solidFill>
                                  <a:schemeClr val="accent1"/>
                                </a:solidFill>
                                <a:latin typeface="Cambria Math" panose="02040503050406030204" pitchFamily="18" charset="0"/>
                              </a:rPr>
                              <m:t>)</m:t>
                            </m:r>
                          </m:e>
                        </m:d>
                        <m:r>
                          <a:rPr lang="en-US" sz="2000" b="0" i="1" smtClean="0">
                            <a:latin typeface="Cambria Math" panose="02040503050406030204" pitchFamily="18" charset="0"/>
                          </a:rPr>
                          <m:t>&gt;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𝜂</m:t>
                            </m:r>
                          </m:den>
                        </m:f>
                      </m:oMath>
                    </m:oMathPara>
                  </a14:m>
                  <a:endParaRPr lang="en-QA" sz="2000" dirty="0"/>
                </a:p>
              </p:txBody>
            </p:sp>
          </mc:Choice>
          <mc:Fallback xmlns="">
            <p:sp>
              <p:nvSpPr>
                <p:cNvPr id="44" name="TextBox 43">
                  <a:extLst>
                    <a:ext uri="{FF2B5EF4-FFF2-40B4-BE49-F238E27FC236}">
                      <a16:creationId xmlns:a16="http://schemas.microsoft.com/office/drawing/2014/main" id="{00476E3C-8B8E-2251-986F-FD09C98DA0DE}"/>
                    </a:ext>
                  </a:extLst>
                </p:cNvPr>
                <p:cNvSpPr txBox="1">
                  <a:spLocks noRot="1" noChangeAspect="1" noMove="1" noResize="1" noEditPoints="1" noAdjustHandles="1" noChangeArrowheads="1" noChangeShapeType="1" noTextEdit="1"/>
                </p:cNvSpPr>
                <p:nvPr/>
              </p:nvSpPr>
              <p:spPr>
                <a:xfrm>
                  <a:off x="9140932" y="4899737"/>
                  <a:ext cx="2363018" cy="630301"/>
                </a:xfrm>
                <a:prstGeom prst="rect">
                  <a:avLst/>
                </a:prstGeom>
                <a:blipFill>
                  <a:blip r:embed="rId9"/>
                  <a:stretch>
                    <a:fillRect l="-2688" r="-2151" b="-14000"/>
                  </a:stretch>
                </a:blipFill>
              </p:spPr>
              <p:txBody>
                <a:bodyPr/>
                <a:lstStyle/>
                <a:p>
                  <a:r>
                    <a:rPr lang="en-QA">
                      <a:noFill/>
                    </a:rPr>
                    <a:t> </a:t>
                  </a:r>
                </a:p>
              </p:txBody>
            </p:sp>
          </mc:Fallback>
        </mc:AlternateContent>
        <p:sp>
          <p:nvSpPr>
            <p:cNvPr id="45" name="TextBox 44">
              <a:extLst>
                <a:ext uri="{FF2B5EF4-FFF2-40B4-BE49-F238E27FC236}">
                  <a16:creationId xmlns:a16="http://schemas.microsoft.com/office/drawing/2014/main" id="{6ED60147-093A-FFB9-FEA9-D8CA04D2D656}"/>
                </a:ext>
              </a:extLst>
            </p:cNvPr>
            <p:cNvSpPr txBox="1"/>
            <p:nvPr/>
          </p:nvSpPr>
          <p:spPr>
            <a:xfrm>
              <a:off x="7566991" y="4996070"/>
              <a:ext cx="1579278" cy="400110"/>
            </a:xfrm>
            <a:prstGeom prst="rect">
              <a:avLst/>
            </a:prstGeom>
            <a:noFill/>
          </p:spPr>
          <p:txBody>
            <a:bodyPr wrap="none" rtlCol="0">
              <a:spAutoFit/>
            </a:bodyPr>
            <a:lstStyle/>
            <a:p>
              <a:r>
                <a:rPr lang="en-QA" sz="2000" b="1" dirty="0">
                  <a:solidFill>
                    <a:schemeClr val="accent2"/>
                  </a:solidFill>
                  <a:latin typeface="Times New Roman" panose="02020603050405020304" pitchFamily="18" charset="0"/>
                  <a:cs typeface="Times New Roman" panose="02020603050405020304" pitchFamily="18" charset="0"/>
                </a:rPr>
                <a:t>Assumption:</a:t>
              </a:r>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F0F3A-DFEE-BC84-AE16-F1424BB4EAB8}"/>
                  </a:ext>
                </a:extLst>
              </p:cNvPr>
              <p:cNvSpPr txBox="1"/>
              <p:nvPr/>
            </p:nvSpPr>
            <p:spPr>
              <a:xfrm>
                <a:off x="4174677" y="4119442"/>
                <a:ext cx="1942776" cy="441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b="0" i="0" smtClean="0">
                              <a:latin typeface="Cambria Math" panose="02040503050406030204" pitchFamily="18" charset="0"/>
                            </a:rPr>
                            <m:t>Tr</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m:t>
                                      </m:r>
                                    </m:sup>
                                  </m:sSup>
                                </m:sub>
                              </m:sSub>
                              <m:r>
                                <a:rPr lang="en-US" sz="2000" i="1">
                                  <a:solidFill>
                                    <a:schemeClr val="accent1"/>
                                  </a:solidFill>
                                  <a:latin typeface="Cambria Math" panose="02040503050406030204" pitchFamily="18" charset="0"/>
                                </a:rPr>
                                <m:t>h</m:t>
                              </m:r>
                              <m:r>
                                <a:rPr lang="en-US" sz="2000" i="1">
                                  <a:solidFill>
                                    <a:schemeClr val="accent1"/>
                                  </a:solidFill>
                                  <a:latin typeface="Cambria Math" panose="02040503050406030204" pitchFamily="18" charset="0"/>
                                </a:rPr>
                                <m:t>(</m:t>
                              </m:r>
                              <m:sSup>
                                <m:sSupPr>
                                  <m:ctrlPr>
                                    <a:rPr lang="en-US" sz="2000" i="1">
                                      <a:solidFill>
                                        <a:schemeClr val="accent1"/>
                                      </a:solidFill>
                                      <a:latin typeface="Cambria Math" panose="02040503050406030204" pitchFamily="18" charset="0"/>
                                    </a:rPr>
                                  </m:ctrlPr>
                                </m:sSupPr>
                                <m:e>
                                  <m:r>
                                    <a:rPr lang="en-US" sz="2000" i="1">
                                      <a:solidFill>
                                        <a:schemeClr val="accent1"/>
                                      </a:solidFill>
                                      <a:latin typeface="Cambria Math" panose="02040503050406030204" pitchFamily="18" charset="0"/>
                                    </a:rPr>
                                    <m:t>𝑥</m:t>
                                  </m:r>
                                </m:e>
                                <m:sup>
                                  <m:r>
                                    <a:rPr lang="en-US" sz="2000" i="1">
                                      <a:solidFill>
                                        <a:schemeClr val="accent1"/>
                                      </a:solidFill>
                                      <a:latin typeface="Cambria Math" panose="02040503050406030204" pitchFamily="18" charset="0"/>
                                    </a:rPr>
                                    <m:t>(</m:t>
                                  </m:r>
                                  <m:r>
                                    <a:rPr lang="en-US" sz="2000" i="1">
                                      <a:solidFill>
                                        <a:schemeClr val="accent1"/>
                                      </a:solidFill>
                                      <a:latin typeface="Cambria Math" panose="02040503050406030204" pitchFamily="18" charset="0"/>
                                    </a:rPr>
                                    <m:t>𝑙</m:t>
                                  </m:r>
                                  <m:r>
                                    <a:rPr lang="en-US" sz="2000" i="1">
                                      <a:solidFill>
                                        <a:schemeClr val="accent1"/>
                                      </a:solidFill>
                                      <a:latin typeface="Cambria Math" panose="02040503050406030204" pitchFamily="18" charset="0"/>
                                    </a:rPr>
                                    <m:t>)</m:t>
                                  </m:r>
                                </m:sup>
                              </m:sSup>
                              <m:r>
                                <a:rPr lang="en-US" sz="2000" i="1">
                                  <a:solidFill>
                                    <a:schemeClr val="accent1"/>
                                  </a:solidFill>
                                  <a:latin typeface="Cambria Math" panose="02040503050406030204" pitchFamily="18" charset="0"/>
                                </a:rPr>
                                <m:t>)</m:t>
                              </m:r>
                            </m:e>
                          </m:d>
                        </m:e>
                      </m:func>
                    </m:oMath>
                  </m:oMathPara>
                </a14:m>
                <a:endParaRPr lang="en-QA" sz="2000" dirty="0"/>
              </a:p>
            </p:txBody>
          </p:sp>
        </mc:Choice>
        <mc:Fallback xmlns="">
          <p:sp>
            <p:nvSpPr>
              <p:cNvPr id="47" name="TextBox 46">
                <a:extLst>
                  <a:ext uri="{FF2B5EF4-FFF2-40B4-BE49-F238E27FC236}">
                    <a16:creationId xmlns:a16="http://schemas.microsoft.com/office/drawing/2014/main" id="{E7CF0F3A-DFEE-BC84-AE16-F1424BB4EAB8}"/>
                  </a:ext>
                </a:extLst>
              </p:cNvPr>
              <p:cNvSpPr txBox="1">
                <a:spLocks noRot="1" noChangeAspect="1" noMove="1" noResize="1" noEditPoints="1" noAdjustHandles="1" noChangeArrowheads="1" noChangeShapeType="1" noTextEdit="1"/>
              </p:cNvSpPr>
              <p:nvPr/>
            </p:nvSpPr>
            <p:spPr>
              <a:xfrm>
                <a:off x="4174677" y="4119442"/>
                <a:ext cx="1942776" cy="441659"/>
              </a:xfrm>
              <a:prstGeom prst="rect">
                <a:avLst/>
              </a:prstGeom>
              <a:blipFill>
                <a:blip r:embed="rId10"/>
                <a:stretch>
                  <a:fillRect b="-8333"/>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2F75FA7-0C7B-893C-9BE9-6FFDF2FB4144}"/>
                  </a:ext>
                </a:extLst>
              </p:cNvPr>
              <p:cNvSpPr txBox="1"/>
              <p:nvPr/>
            </p:nvSpPr>
            <p:spPr>
              <a:xfrm>
                <a:off x="0" y="5286723"/>
                <a:ext cx="12056890" cy="1301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sSup>
                            <m:sSupPr>
                              <m:ctrlPr>
                                <a:rPr lang="en-US" sz="1900" i="1">
                                  <a:latin typeface="Cambria Math" panose="02040503050406030204" pitchFamily="18" charset="0"/>
                                </a:rPr>
                              </m:ctrlPr>
                            </m:sSupPr>
                            <m:e>
                              <m:r>
                                <a:rPr lang="en-US" sz="1900" i="1">
                                  <a:latin typeface="Cambria Math" panose="02040503050406030204" pitchFamily="18" charset="0"/>
                                </a:rPr>
                                <m:t>𝑞</m:t>
                              </m:r>
                            </m:e>
                            <m:sup>
                              <m:r>
                                <a:rPr lang="en-US" sz="1900" i="1">
                                  <a:latin typeface="Cambria Math" panose="02040503050406030204" pitchFamily="18" charset="0"/>
                                </a:rPr>
                                <m:t>𝐿</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r>
                                    <a:rPr lang="en-US" sz="1900" b="0" i="1" smtClean="0">
                                      <a:latin typeface="Cambria Math" panose="02040503050406030204" pitchFamily="18" charset="0"/>
                                    </a:rPr>
                                    <m:t>(</m:t>
                                  </m:r>
                                  <m:r>
                                    <a:rPr lang="en-US" sz="1900" i="1">
                                      <a:latin typeface="Cambria Math" panose="02040503050406030204" pitchFamily="18" charset="0"/>
                                    </a:rPr>
                                    <m:t>𝐿</m:t>
                                  </m:r>
                                  <m:r>
                                    <a:rPr lang="en-US" sz="1900" b="0" i="1" smtClean="0">
                                      <a:latin typeface="Cambria Math" panose="02040503050406030204" pitchFamily="18" charset="0"/>
                                    </a:rPr>
                                    <m:t>)</m:t>
                                  </m:r>
                                </m:sup>
                              </m:sSup>
                            </m:e>
                          </m:d>
                        </m:e>
                      </m:func>
                      <m:r>
                        <a:rPr lang="en-US" sz="1900" b="0" i="1" smtClean="0">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sSup>
                            <m:sSupPr>
                              <m:ctrlPr>
                                <a:rPr lang="en-US" sz="1900" i="1">
                                  <a:latin typeface="Cambria Math" panose="02040503050406030204" pitchFamily="18" charset="0"/>
                                </a:rPr>
                              </m:ctrlPr>
                            </m:sSupPr>
                            <m:e>
                              <m:r>
                                <a:rPr lang="en-US" sz="1900" i="1">
                                  <a:latin typeface="Cambria Math" panose="02040503050406030204" pitchFamily="18" charset="0"/>
                                </a:rPr>
                                <m:t>𝑞</m:t>
                              </m:r>
                            </m:e>
                            <m:sup>
                              <m:r>
                                <a:rPr lang="en-US" sz="1900" i="1">
                                  <a:latin typeface="Cambria Math" panose="02040503050406030204" pitchFamily="18" charset="0"/>
                                </a:rPr>
                                <m:t>0</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r>
                                    <a:rPr lang="en-US" sz="1900" b="0" i="1" smtClean="0">
                                      <a:latin typeface="Cambria Math" panose="02040503050406030204" pitchFamily="18" charset="0"/>
                                    </a:rPr>
                                    <m:t>(</m:t>
                                  </m:r>
                                  <m:r>
                                    <a:rPr lang="en-US" sz="1900" i="1">
                                      <a:latin typeface="Cambria Math" panose="02040503050406030204" pitchFamily="18" charset="0"/>
                                    </a:rPr>
                                    <m:t>0</m:t>
                                  </m:r>
                                  <m:r>
                                    <a:rPr lang="en-US" sz="1900" b="0" i="1" smtClean="0">
                                      <a:latin typeface="Cambria Math" panose="02040503050406030204" pitchFamily="18" charset="0"/>
                                    </a:rPr>
                                    <m:t>)</m:t>
                                  </m:r>
                                </m:sup>
                              </m:sSup>
                            </m:e>
                          </m:d>
                        </m:e>
                      </m:func>
                      <m:r>
                        <a:rPr lang="en-US" sz="1900" i="1">
                          <a:latin typeface="Cambria Math" panose="02040503050406030204" pitchFamily="18" charset="0"/>
                        </a:rPr>
                        <m:t>−</m:t>
                      </m:r>
                      <m:f>
                        <m:fPr>
                          <m:ctrlPr>
                            <a:rPr lang="en-US" sz="1900" i="1" smtClean="0">
                              <a:latin typeface="Cambria Math" panose="02040503050406030204" pitchFamily="18" charset="0"/>
                            </a:rPr>
                          </m:ctrlPr>
                        </m:fPr>
                        <m:num>
                          <m:r>
                            <a:rPr lang="en-US" i="1">
                              <a:latin typeface="Cambria Math" panose="02040503050406030204" pitchFamily="18" charset="0"/>
                            </a:rPr>
                            <m:t>𝜂</m:t>
                          </m:r>
                        </m:num>
                        <m:den>
                          <m:r>
                            <a:rPr lang="en-US" sz="1900" b="0" i="1" smtClean="0">
                              <a:latin typeface="Cambria Math" panose="02040503050406030204" pitchFamily="18" charset="0"/>
                            </a:rPr>
                            <m:t>𝑀</m:t>
                          </m:r>
                          <m:r>
                            <a:rPr lang="en-US" sz="1900" b="0" i="1" smtClean="0">
                              <a:latin typeface="Cambria Math" panose="02040503050406030204" pitchFamily="18" charset="0"/>
                            </a:rPr>
                            <m:t> </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𝜎</m:t>
                              </m:r>
                            </m:e>
                            <m:sup>
                              <m:r>
                                <a:rPr lang="en-US" sz="1900" b="0" i="1" smtClean="0">
                                  <a:latin typeface="Cambria Math" panose="02040503050406030204" pitchFamily="18" charset="0"/>
                                </a:rPr>
                                <m:t>2</m:t>
                              </m:r>
                            </m:sup>
                          </m:sSup>
                        </m:den>
                      </m:f>
                      <m:nary>
                        <m:naryPr>
                          <m:chr m:val="∑"/>
                          <m:ctrlPr>
                            <a:rPr lang="en-US" sz="1900" i="1" smtClean="0">
                              <a:latin typeface="Cambria Math" panose="02040503050406030204" pitchFamily="18" charset="0"/>
                            </a:rPr>
                          </m:ctrlPr>
                        </m:naryPr>
                        <m:sub>
                          <m:r>
                            <m:rPr>
                              <m:brk m:alnAt="23"/>
                            </m:rPr>
                            <a:rPr lang="en-US" sz="1900" b="0" i="1" smtClean="0">
                              <a:latin typeface="Cambria Math" panose="02040503050406030204" pitchFamily="18" charset="0"/>
                            </a:rPr>
                            <m:t>𝑙</m:t>
                          </m:r>
                          <m:r>
                            <a:rPr lang="en-US" sz="1900" b="0" i="1" smtClean="0">
                              <a:latin typeface="Cambria Math" panose="02040503050406030204" pitchFamily="18" charset="0"/>
                            </a:rPr>
                            <m:t>=0</m:t>
                          </m:r>
                        </m:sub>
                        <m:sup>
                          <m:r>
                            <a:rPr lang="en-US" sz="1900" b="0" i="1" smtClean="0">
                              <a:latin typeface="Cambria Math" panose="02040503050406030204" pitchFamily="18" charset="0"/>
                            </a:rPr>
                            <m:t>𝐿</m:t>
                          </m:r>
                          <m:r>
                            <a:rPr lang="en-US" sz="1900" b="0" i="1" smtClean="0">
                              <a:latin typeface="Cambria Math" panose="02040503050406030204" pitchFamily="18" charset="0"/>
                            </a:rPr>
                            <m:t>−1</m:t>
                          </m:r>
                        </m:sup>
                        <m:e>
                          <m:nary>
                            <m:naryPr>
                              <m:chr m:val="∑"/>
                              <m:ctrlPr>
                                <a:rPr lang="en-US" sz="1900" i="1" smtClean="0">
                                  <a:latin typeface="Cambria Math" panose="02040503050406030204" pitchFamily="18" charset="0"/>
                                </a:rPr>
                              </m:ctrlPr>
                            </m:naryPr>
                            <m:sub>
                              <m:eqArr>
                                <m:eqArrPr>
                                  <m:ctrlPr>
                                    <a:rPr lang="en-US" sz="1900" b="0" i="1" smtClean="0">
                                      <a:latin typeface="Cambria Math" panose="02040503050406030204" pitchFamily="18" charset="0"/>
                                    </a:rPr>
                                  </m:ctrlPr>
                                </m:eqArrPr>
                                <m:e>
                                  <m:r>
                                    <m:rPr>
                                      <m:brk m:alnAt="23"/>
                                    </m:rPr>
                                    <a:rPr lang="en-US" sz="1900" b="0" i="1" smtClean="0">
                                      <a:latin typeface="Cambria Math" panose="02040503050406030204" pitchFamily="18" charset="0"/>
                                    </a:rPr>
                                    <m:t>𝑗</m:t>
                                  </m:r>
                                  <m:r>
                                    <a:rPr lang="en-US" sz="1900" b="0" i="1" smtClean="0">
                                      <a:latin typeface="Cambria Math" panose="02040503050406030204" pitchFamily="18" charset="0"/>
                                    </a:rPr>
                                    <m:t>=1</m:t>
                                  </m:r>
                                </m:e>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bSup>
                                </m:e>
                              </m:eqArr>
                            </m:sub>
                            <m:sup>
                              <m:r>
                                <a:rPr lang="en-US" sz="1900" b="0" i="1" smtClean="0">
                                  <a:latin typeface="Cambria Math" panose="02040503050406030204" pitchFamily="18" charset="0"/>
                                </a:rPr>
                                <m:t>𝑀</m:t>
                              </m:r>
                            </m:sup>
                            <m:e>
                              <m:r>
                                <a:rPr lang="en-US" sz="1900" b="0" i="1" smtClean="0">
                                  <a:latin typeface="Cambria Math" panose="02040503050406030204" pitchFamily="18" charset="0"/>
                                </a:rPr>
                                <m:t>𝑘</m:t>
                              </m:r>
                              <m:d>
                                <m:dPr>
                                  <m:ctrlPr>
                                    <a:rPr lang="en-US" sz="1900" b="0" i="1" smtClean="0">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d>
                                        <m:dPr>
                                          <m:ctrlPr>
                                            <a:rPr lang="en-US" sz="1900" i="1">
                                              <a:latin typeface="Cambria Math" panose="02040503050406030204" pitchFamily="18" charset="0"/>
                                            </a:rPr>
                                          </m:ctrlPr>
                                        </m:dPr>
                                        <m:e>
                                          <m:r>
                                            <a:rPr lang="en-US" sz="1900" i="1">
                                              <a:latin typeface="Cambria Math" panose="02040503050406030204" pitchFamily="18" charset="0"/>
                                            </a:rPr>
                                            <m:t>𝑙</m:t>
                                          </m:r>
                                        </m:e>
                                      </m:d>
                                    </m:sup>
                                  </m:sSup>
                                </m:e>
                              </m:d>
                            </m:e>
                          </m:nary>
                        </m:e>
                      </m:nary>
                      <m:d>
                        <m:dPr>
                          <m:ctrlPr>
                            <a:rPr lang="en-US" sz="1900" i="1" smtClean="0">
                              <a:latin typeface="Cambria Math" panose="02040503050406030204" pitchFamily="18" charset="0"/>
                            </a:rPr>
                          </m:ctrlPr>
                        </m:dPr>
                        <m:e>
                          <m:sSup>
                            <m:sSupPr>
                              <m:ctrlPr>
                                <a:rPr lang="en-US" sz="1900" b="0" i="1" smtClean="0">
                                  <a:latin typeface="Cambria Math" panose="02040503050406030204" pitchFamily="18" charset="0"/>
                                </a:rPr>
                              </m:ctrlPr>
                            </m:sSupPr>
                            <m:e>
                              <m:d>
                                <m:dPr>
                                  <m:ctrlPr>
                                    <a:rPr lang="en-US" sz="1900" i="1" smtClean="0">
                                      <a:latin typeface="Cambria Math" panose="02040503050406030204" pitchFamily="18" charset="0"/>
                                    </a:rPr>
                                  </m:ctrlPr>
                                </m:dPr>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bSup>
                                </m:e>
                              </m:d>
                            </m:e>
                            <m:sup>
                              <m:r>
                                <a:rPr lang="en-US" sz="1900" b="0" i="1" smtClean="0">
                                  <a:latin typeface="Cambria Math" panose="02040503050406030204" pitchFamily="18" charset="0"/>
                                </a:rPr>
                                <m:t>𝑇</m:t>
                              </m:r>
                            </m:sup>
                          </m:sSup>
                          <m:sSub>
                            <m:sSubPr>
                              <m:ctrlPr>
                                <a:rPr lang="en-US" sz="1900" b="0" i="1" smtClean="0">
                                  <a:latin typeface="Cambria Math" panose="02040503050406030204" pitchFamily="18" charset="0"/>
                                </a:rPr>
                              </m:ctrlPr>
                            </m:sSubPr>
                            <m:e>
                              <m:r>
                                <m:rPr>
                                  <m:sty m:val="p"/>
                                </m:rPr>
                                <a:rPr lang="en-US" sz="1900" b="0" i="0" smtClean="0">
                                  <a:latin typeface="Cambria Math" panose="02040503050406030204" pitchFamily="18" charset="0"/>
                                </a:rPr>
                                <m:t>∇</m:t>
                              </m:r>
                            </m:e>
                            <m:sub>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sub>
                          </m:sSub>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𝑝</m:t>
                              </m:r>
                              <m:d>
                                <m:dPr>
                                  <m:ctrlPr>
                                    <a:rPr lang="en-US" sz="1900" b="0" i="1" smtClean="0">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e>
                              </m:d>
                            </m:e>
                          </m:func>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𝜎</m:t>
                                  </m:r>
                                </m:e>
                                <m:sup>
                                  <m:r>
                                    <a:rPr lang="en-US" sz="1900" b="0" i="1" smtClean="0">
                                      <a:latin typeface="Cambria Math" panose="02040503050406030204" pitchFamily="18" charset="0"/>
                                    </a:rPr>
                                    <m:t>2</m:t>
                                  </m:r>
                                </m:sup>
                              </m:sSup>
                            </m:den>
                          </m:f>
                          <m:d>
                            <m:dPr>
                              <m:begChr m:val="‖"/>
                              <m:endChr m:val="‖"/>
                              <m:ctrlPr>
                                <a:rPr lang="en-US" sz="1900" b="0" i="1" smtClean="0">
                                  <a:latin typeface="Cambria Math" panose="02040503050406030204" pitchFamily="18" charset="0"/>
                                </a:rPr>
                              </m:ctrlPr>
                            </m:dPr>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bSup>
                            </m:e>
                          </m:d>
                          <m:r>
                            <a:rPr lang="en-US" sz="1900" b="0" i="1" smtClean="0">
                              <a:latin typeface="Cambria Math" panose="02040503050406030204" pitchFamily="18" charset="0"/>
                            </a:rPr>
                            <m:t>−</m:t>
                          </m:r>
                          <m:r>
                            <a:rPr lang="en-US" sz="1900" b="0" i="1" smtClean="0">
                              <a:latin typeface="Cambria Math" panose="02040503050406030204" pitchFamily="18" charset="0"/>
                            </a:rPr>
                            <m:t>𝑑</m:t>
                          </m:r>
                        </m:e>
                      </m:d>
                    </m:oMath>
                  </m:oMathPara>
                </a14:m>
                <a:endParaRPr lang="en-QA" sz="1900" dirty="0"/>
              </a:p>
            </p:txBody>
          </p:sp>
        </mc:Choice>
        <mc:Fallback xmlns="">
          <p:sp>
            <p:nvSpPr>
              <p:cNvPr id="53" name="TextBox 52">
                <a:extLst>
                  <a:ext uri="{FF2B5EF4-FFF2-40B4-BE49-F238E27FC236}">
                    <a16:creationId xmlns:a16="http://schemas.microsoft.com/office/drawing/2014/main" id="{02F75FA7-0C7B-893C-9BE9-6FFDF2FB4144}"/>
                  </a:ext>
                </a:extLst>
              </p:cNvPr>
              <p:cNvSpPr txBox="1">
                <a:spLocks noRot="1" noChangeAspect="1" noMove="1" noResize="1" noEditPoints="1" noAdjustHandles="1" noChangeArrowheads="1" noChangeShapeType="1" noTextEdit="1"/>
              </p:cNvSpPr>
              <p:nvPr/>
            </p:nvSpPr>
            <p:spPr>
              <a:xfrm>
                <a:off x="0" y="5286723"/>
                <a:ext cx="12056890" cy="1301703"/>
              </a:xfrm>
              <a:prstGeom prst="rect">
                <a:avLst/>
              </a:prstGeom>
              <a:blipFill>
                <a:blip r:embed="rId11"/>
                <a:stretch>
                  <a:fillRect t="-68932" b="-77670"/>
                </a:stretch>
              </a:blipFill>
            </p:spPr>
            <p:txBody>
              <a:bodyPr/>
              <a:lstStyle/>
              <a:p>
                <a:r>
                  <a:rPr lang="en-QA">
                    <a:noFill/>
                  </a:rPr>
                  <a:t> </a:t>
                </a:r>
              </a:p>
            </p:txBody>
          </p:sp>
        </mc:Fallback>
      </mc:AlternateContent>
      <p:grpSp>
        <p:nvGrpSpPr>
          <p:cNvPr id="59" name="Group 58">
            <a:extLst>
              <a:ext uri="{FF2B5EF4-FFF2-40B4-BE49-F238E27FC236}">
                <a16:creationId xmlns:a16="http://schemas.microsoft.com/office/drawing/2014/main" id="{D648DC4D-DF89-7332-C6B7-0A31048766A9}"/>
              </a:ext>
            </a:extLst>
          </p:cNvPr>
          <p:cNvGrpSpPr/>
          <p:nvPr/>
        </p:nvGrpSpPr>
        <p:grpSpPr>
          <a:xfrm>
            <a:off x="5146065" y="4450237"/>
            <a:ext cx="4649723" cy="773860"/>
            <a:chOff x="5146065" y="4561101"/>
            <a:chExt cx="4649723" cy="773860"/>
          </a:xfrm>
        </p:grpSpPr>
        <p:cxnSp>
          <p:nvCxnSpPr>
            <p:cNvPr id="55" name="Straight Arrow Connector 54">
              <a:extLst>
                <a:ext uri="{FF2B5EF4-FFF2-40B4-BE49-F238E27FC236}">
                  <a16:creationId xmlns:a16="http://schemas.microsoft.com/office/drawing/2014/main" id="{8A045A69-2997-10ED-7668-BA1D897FA756}"/>
                </a:ext>
              </a:extLst>
            </p:cNvPr>
            <p:cNvCxnSpPr>
              <a:stCxn id="47" idx="2"/>
            </p:cNvCxnSpPr>
            <p:nvPr/>
          </p:nvCxnSpPr>
          <p:spPr>
            <a:xfrm>
              <a:off x="5146065" y="4561101"/>
              <a:ext cx="0" cy="667233"/>
            </a:xfrm>
            <a:prstGeom prst="straightConnector1">
              <a:avLst/>
            </a:prstGeom>
            <a:ln w="349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9D5F814-E255-35D9-59D6-DC72A3B05FE9}"/>
                </a:ext>
              </a:extLst>
            </p:cNvPr>
            <p:cNvGrpSpPr/>
            <p:nvPr/>
          </p:nvGrpSpPr>
          <p:grpSpPr>
            <a:xfrm>
              <a:off x="5275063" y="4609891"/>
              <a:ext cx="4520725" cy="725070"/>
              <a:chOff x="5275063" y="4609891"/>
              <a:chExt cx="4520725" cy="725070"/>
            </a:xfrm>
          </p:grpSpPr>
          <p:sp>
            <p:nvSpPr>
              <p:cNvPr id="56" name="TextBox 55">
                <a:extLst>
                  <a:ext uri="{FF2B5EF4-FFF2-40B4-BE49-F238E27FC236}">
                    <a16:creationId xmlns:a16="http://schemas.microsoft.com/office/drawing/2014/main" id="{900E83B9-1751-4244-0FA7-0213CEDEB002}"/>
                  </a:ext>
                </a:extLst>
              </p:cNvPr>
              <p:cNvSpPr txBox="1"/>
              <p:nvPr/>
            </p:nvSpPr>
            <p:spPr>
              <a:xfrm>
                <a:off x="5275063" y="4859780"/>
                <a:ext cx="1400768" cy="369332"/>
              </a:xfrm>
              <a:prstGeom prst="rect">
                <a:avLst/>
              </a:prstGeom>
              <a:noFill/>
            </p:spPr>
            <p:txBody>
              <a:bodyPr wrap="none" rtlCol="0">
                <a:spAutoFit/>
              </a:bodyPr>
              <a:lstStyle/>
              <a:p>
                <a:r>
                  <a:rPr lang="en-QA" sz="1800" b="1" dirty="0">
                    <a:solidFill>
                      <a:schemeClr val="accent2"/>
                    </a:solidFill>
                    <a:latin typeface="Times New Roman" panose="02020603050405020304" pitchFamily="18" charset="0"/>
                    <a:cs typeface="Times New Roman" panose="02020603050405020304" pitchFamily="18" charset="0"/>
                  </a:rPr>
                  <a:t>RBF kernel:</a:t>
                </a:r>
                <a:endParaRPr lang="en-QA"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FC99953-AED9-F470-7035-5CFFF9574942}"/>
                      </a:ext>
                    </a:extLst>
                  </p:cNvPr>
                  <p:cNvSpPr txBox="1"/>
                  <p:nvPr/>
                </p:nvSpPr>
                <p:spPr>
                  <a:xfrm>
                    <a:off x="6598887" y="4609891"/>
                    <a:ext cx="3196901" cy="725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effectLst/>
                              <a:latin typeface="Cambria Math" panose="02040503050406030204" pitchFamily="18" charset="0"/>
                            </a:rPr>
                            <m:t>𝑘</m:t>
                          </m:r>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𝑥</m:t>
                          </m:r>
                          <m:r>
                            <a:rPr lang="en-US" b="0" i="1" dirty="0" smtClean="0">
                              <a:effectLst/>
                              <a:latin typeface="Cambria Math" panose="02040503050406030204" pitchFamily="18" charset="0"/>
                            </a:rPr>
                            <m:t>,</m:t>
                          </m:r>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𝑥</m:t>
                              </m:r>
                            </m:e>
                            <m:sub>
                              <m:r>
                                <a:rPr lang="en-US" b="0" i="1" dirty="0" smtClean="0">
                                  <a:effectLst/>
                                  <a:latin typeface="Cambria Math" panose="02040503050406030204" pitchFamily="18" charset="0"/>
                                </a:rPr>
                                <m:t>𝑗</m:t>
                              </m:r>
                            </m:sub>
                          </m:sSub>
                          <m:r>
                            <a:rPr lang="en-US" b="0" i="1" dirty="0" smtClean="0">
                              <a:effectLst/>
                              <a:latin typeface="Cambria Math" panose="02040503050406030204" pitchFamily="18" charset="0"/>
                            </a:rPr>
                            <m:t>)= </m:t>
                          </m:r>
                          <m:r>
                            <m:rPr>
                              <m:sty m:val="p"/>
                            </m:rPr>
                            <a:rPr lang="en-US" b="0" i="1" dirty="0" smtClean="0">
                              <a:effectLst/>
                              <a:latin typeface="Cambria Math" panose="02040503050406030204" pitchFamily="18" charset="0"/>
                            </a:rPr>
                            <m:t>exp</m:t>
                          </m:r>
                          <m:r>
                            <a:rPr lang="en-US" b="0" i="1" dirty="0" smtClean="0">
                              <a:effectLst/>
                              <a:latin typeface="Cambria Math" panose="02040503050406030204" pitchFamily="18" charset="0"/>
                            </a:rPr>
                            <m:t>⁡</m:t>
                          </m:r>
                          <m:d>
                            <m:dPr>
                              <m:ctrlPr>
                                <a:rPr lang="en-US" b="0" i="1" dirty="0" smtClean="0">
                                  <a:effectLst/>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f>
                                    <m:fPr>
                                      <m:ctrlPr>
                                        <a:rPr lang="en-US" i="1" dirty="0" smtClean="0">
                                          <a:latin typeface="Cambria Math" panose="02040503050406030204" pitchFamily="18" charset="0"/>
                                        </a:rPr>
                                      </m:ctrlPr>
                                    </m:fPr>
                                    <m:num>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𝑥</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b="0" i="1" dirty="0" smtClean="0">
                                                  <a:latin typeface="Cambria Math" panose="02040503050406030204" pitchFamily="18" charset="0"/>
                                                </a:rPr>
                                                <m:t>𝑗</m:t>
                                              </m:r>
                                            </m:sub>
                                          </m:sSub>
                                        </m:e>
                                      </m:d>
                                    </m:num>
                                    <m:den>
                                      <m:r>
                                        <a:rPr lang="en-US" i="1" dirty="0">
                                          <a:latin typeface="Cambria Math" panose="02040503050406030204" pitchFamily="18" charset="0"/>
                                        </a:rPr>
                                        <m:t>2</m:t>
                                      </m:r>
                                      <m:sSup>
                                        <m:sSupPr>
                                          <m:ctrlPr>
                                            <a:rPr lang="en-US" i="1" dirty="0">
                                              <a:latin typeface="Cambria Math" panose="02040503050406030204" pitchFamily="18" charset="0"/>
                                            </a:rPr>
                                          </m:ctrlPr>
                                        </m:sSupPr>
                                        <m:e>
                                          <m:r>
                                            <a:rPr lang="el-GR" i="1" dirty="0">
                                              <a:latin typeface="Cambria Math" panose="02040503050406030204" pitchFamily="18" charset="0"/>
                                            </a:rPr>
                                            <m:t>𝜎</m:t>
                                          </m:r>
                                        </m:e>
                                        <m:sup>
                                          <m:r>
                                            <a:rPr lang="en-US" i="1" dirty="0">
                                              <a:latin typeface="Cambria Math" panose="02040503050406030204" pitchFamily="18" charset="0"/>
                                            </a:rPr>
                                            <m:t>2</m:t>
                                          </m:r>
                                        </m:sup>
                                      </m:sSup>
                                    </m:den>
                                  </m:f>
                                </m:e>
                                <m:sup>
                                  <m:r>
                                    <a:rPr lang="en-US" i="1" dirty="0">
                                      <a:latin typeface="Cambria Math" panose="02040503050406030204" pitchFamily="18" charset="0"/>
                                    </a:rPr>
                                    <m:t>2</m:t>
                                  </m:r>
                                </m:sup>
                              </m:sSup>
                            </m:e>
                          </m:d>
                        </m:oMath>
                      </m:oMathPara>
                    </a14:m>
                    <a:endParaRPr lang="en-QA" dirty="0"/>
                  </a:p>
                </p:txBody>
              </p:sp>
            </mc:Choice>
            <mc:Fallback xmlns="">
              <p:sp>
                <p:nvSpPr>
                  <p:cNvPr id="57" name="TextBox 56">
                    <a:extLst>
                      <a:ext uri="{FF2B5EF4-FFF2-40B4-BE49-F238E27FC236}">
                        <a16:creationId xmlns:a16="http://schemas.microsoft.com/office/drawing/2014/main" id="{DFC99953-AED9-F470-7035-5CFFF9574942}"/>
                      </a:ext>
                    </a:extLst>
                  </p:cNvPr>
                  <p:cNvSpPr txBox="1">
                    <a:spLocks noRot="1" noChangeAspect="1" noMove="1" noResize="1" noEditPoints="1" noAdjustHandles="1" noChangeArrowheads="1" noChangeShapeType="1" noTextEdit="1"/>
                  </p:cNvSpPr>
                  <p:nvPr/>
                </p:nvSpPr>
                <p:spPr>
                  <a:xfrm>
                    <a:off x="6598887" y="4609891"/>
                    <a:ext cx="3196901" cy="725070"/>
                  </a:xfrm>
                  <a:prstGeom prst="rect">
                    <a:avLst/>
                  </a:prstGeom>
                  <a:blipFill>
                    <a:blip r:embed="rId12"/>
                    <a:stretch>
                      <a:fillRect b="-3448"/>
                    </a:stretch>
                  </a:blipFill>
                </p:spPr>
                <p:txBody>
                  <a:bodyPr/>
                  <a:lstStyle/>
                  <a:p>
                    <a:r>
                      <a:rPr lang="en-QA">
                        <a:noFill/>
                      </a:rPr>
                      <a:t> </a:t>
                    </a:r>
                  </a:p>
                </p:txBody>
              </p:sp>
            </mc:Fallback>
          </mc:AlternateContent>
        </p:grpSp>
      </p:grpSp>
      <p:sp>
        <p:nvSpPr>
          <p:cNvPr id="60" name="Rectangle 59">
            <a:extLst>
              <a:ext uri="{FF2B5EF4-FFF2-40B4-BE49-F238E27FC236}">
                <a16:creationId xmlns:a16="http://schemas.microsoft.com/office/drawing/2014/main" id="{8DC4B7F4-1394-F826-7CCA-A799E3AC7D50}"/>
              </a:ext>
            </a:extLst>
          </p:cNvPr>
          <p:cNvSpPr/>
          <p:nvPr/>
        </p:nvSpPr>
        <p:spPr>
          <a:xfrm>
            <a:off x="7745048" y="5443142"/>
            <a:ext cx="1650743" cy="703414"/>
          </a:xfrm>
          <a:prstGeom prst="rect">
            <a:avLst/>
          </a:prstGeom>
          <a:solidFill>
            <a:schemeClr val="accent6">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61" name="Rectangle 60">
            <a:extLst>
              <a:ext uri="{FF2B5EF4-FFF2-40B4-BE49-F238E27FC236}">
                <a16:creationId xmlns:a16="http://schemas.microsoft.com/office/drawing/2014/main" id="{3BEDBFA0-B83A-9953-541F-15F6CB4DA3FC}"/>
              </a:ext>
            </a:extLst>
          </p:cNvPr>
          <p:cNvSpPr/>
          <p:nvPr/>
        </p:nvSpPr>
        <p:spPr>
          <a:xfrm>
            <a:off x="6361043" y="5378293"/>
            <a:ext cx="3034747" cy="833109"/>
          </a:xfrm>
          <a:prstGeom prst="rect">
            <a:avLst/>
          </a:prstGeom>
          <a:solidFill>
            <a:schemeClr val="accent6">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FC954A-AA5C-51EB-22DC-1CBAE79D526B}"/>
                  </a:ext>
                </a:extLst>
              </p:cNvPr>
              <p:cNvSpPr txBox="1"/>
              <p:nvPr/>
            </p:nvSpPr>
            <p:spPr>
              <a:xfrm>
                <a:off x="6795761" y="6260011"/>
                <a:ext cx="21625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solidFill>
                            <a:schemeClr val="bg2">
                              <a:lumMod val="50000"/>
                            </a:schemeClr>
                          </a:solidFill>
                          <a:latin typeface="Cambria Math" panose="02040503050406030204" pitchFamily="18" charset="0"/>
                        </a:rPr>
                        <m:t>#</m:t>
                      </m:r>
                      <m:r>
                        <m:rPr>
                          <m:sty m:val="p"/>
                        </m:rPr>
                        <a:rPr lang="en-US" b="0" i="0" smtClean="0">
                          <a:solidFill>
                            <a:schemeClr val="bg2">
                              <a:lumMod val="50000"/>
                            </a:schemeClr>
                          </a:solidFill>
                          <a:latin typeface="Cambria Math" panose="02040503050406030204" pitchFamily="18" charset="0"/>
                        </a:rPr>
                        <m:t>BP</m:t>
                      </m:r>
                      <m:r>
                        <a:rPr lang="en-US" b="0" i="0" smtClean="0">
                          <a:solidFill>
                            <a:schemeClr val="bg2">
                              <a:lumMod val="50000"/>
                            </a:schemeClr>
                          </a:solidFill>
                          <a:latin typeface="Cambria Math" panose="02040503050406030204" pitchFamily="18" charset="0"/>
                        </a:rPr>
                        <m:t>:</m:t>
                      </m:r>
                      <m:r>
                        <a:rPr lang="en-US" b="0" i="1" smtClean="0">
                          <a:solidFill>
                            <a:schemeClr val="bg2">
                              <a:lumMod val="50000"/>
                            </a:schemeClr>
                          </a:solidFill>
                          <a:latin typeface="Cambria Math" panose="02040503050406030204" pitchFamily="18" charset="0"/>
                        </a:rPr>
                        <m:t>0</m:t>
                      </m:r>
                    </m:oMath>
                  </m:oMathPara>
                </a14:m>
                <a:endParaRPr lang="en-US" b="0" dirty="0">
                  <a:solidFill>
                    <a:schemeClr val="bg2">
                      <a:lumMod val="50000"/>
                    </a:schemeClr>
                  </a:solidFill>
                </a:endParaRPr>
              </a:p>
              <a:p>
                <a:pPr/>
                <a14:m>
                  <m:oMathPara xmlns:m="http://schemas.openxmlformats.org/officeDocument/2006/math">
                    <m:oMathParaPr>
                      <m:jc m:val="centerGroup"/>
                    </m:oMathParaPr>
                    <m:oMath xmlns:m="http://schemas.openxmlformats.org/officeDocument/2006/math">
                      <m:r>
                        <a:rPr lang="en-US">
                          <a:solidFill>
                            <a:schemeClr val="bg2">
                              <a:lumMod val="50000"/>
                            </a:schemeClr>
                          </a:solidFill>
                          <a:latin typeface="Cambria Math" panose="02040503050406030204" pitchFamily="18" charset="0"/>
                        </a:rPr>
                        <m:t>#</m:t>
                      </m:r>
                      <m:r>
                        <a:rPr lang="en-US" i="1" smtClean="0">
                          <a:solidFill>
                            <a:schemeClr val="bg2">
                              <a:lumMod val="50000"/>
                            </a:schemeClr>
                          </a:solidFill>
                          <a:latin typeface="Cambria Math" panose="02040503050406030204" pitchFamily="18" charset="0"/>
                          <a:ea typeface="Cambria Math" panose="02040503050406030204" pitchFamily="18" charset="0"/>
                        </a:rPr>
                        <m:t>𝒪</m:t>
                      </m:r>
                      <m:r>
                        <a:rPr lang="en-US" b="0" i="1" smtClean="0">
                          <a:solidFill>
                            <a:schemeClr val="bg2">
                              <a:lumMod val="50000"/>
                            </a:schemeClr>
                          </a:solidFill>
                          <a:latin typeface="Cambria Math" panose="02040503050406030204" pitchFamily="18" charset="0"/>
                          <a:ea typeface="Cambria Math" panose="02040503050406030204" pitchFamily="18" charset="0"/>
                        </a:rPr>
                        <m:t>(</m:t>
                      </m:r>
                      <m:r>
                        <m:rPr>
                          <m:sty m:val="p"/>
                        </m:rPr>
                        <a:rPr lang="en-US" b="0" i="0" smtClean="0">
                          <a:solidFill>
                            <a:schemeClr val="bg2">
                              <a:lumMod val="50000"/>
                            </a:schemeClr>
                          </a:solidFill>
                          <a:latin typeface="Cambria Math" panose="02040503050406030204" pitchFamily="18" charset="0"/>
                          <a:ea typeface="Cambria Math" panose="02040503050406030204" pitchFamily="18" charset="0"/>
                        </a:rPr>
                        <m:t>memory</m:t>
                      </m:r>
                      <m:r>
                        <a:rPr lang="en-US" b="0" i="1" smtClean="0">
                          <a:solidFill>
                            <a:schemeClr val="bg2">
                              <a:lumMod val="50000"/>
                            </a:schemeClr>
                          </a:solidFill>
                          <a:latin typeface="Cambria Math" panose="02040503050406030204" pitchFamily="18" charset="0"/>
                          <a:ea typeface="Cambria Math" panose="02040503050406030204" pitchFamily="18" charset="0"/>
                        </a:rPr>
                        <m:t>)=</m:t>
                      </m:r>
                      <m:r>
                        <a:rPr lang="en-US" b="0" i="1" smtClean="0">
                          <a:solidFill>
                            <a:schemeClr val="bg2">
                              <a:lumMod val="50000"/>
                            </a:schemeClr>
                          </a:solidFill>
                          <a:latin typeface="Cambria Math" panose="02040503050406030204" pitchFamily="18" charset="0"/>
                        </a:rPr>
                        <m:t>𝑂</m:t>
                      </m:r>
                      <m:r>
                        <a:rPr lang="en-US" b="0" i="1" smtClean="0">
                          <a:solidFill>
                            <a:schemeClr val="bg2">
                              <a:lumMod val="50000"/>
                            </a:schemeClr>
                          </a:solidFill>
                          <a:latin typeface="Cambria Math" panose="02040503050406030204" pitchFamily="18" charset="0"/>
                        </a:rPr>
                        <m:t>(1)</m:t>
                      </m:r>
                    </m:oMath>
                  </m:oMathPara>
                </a14:m>
                <a:endParaRPr lang="en-QA" dirty="0">
                  <a:solidFill>
                    <a:schemeClr val="bg2">
                      <a:lumMod val="50000"/>
                    </a:schemeClr>
                  </a:solidFill>
                </a:endParaRPr>
              </a:p>
              <a:p>
                <a:endParaRPr lang="en-QA" dirty="0">
                  <a:solidFill>
                    <a:schemeClr val="bg2">
                      <a:lumMod val="50000"/>
                    </a:schemeClr>
                  </a:solidFill>
                </a:endParaRPr>
              </a:p>
            </p:txBody>
          </p:sp>
        </mc:Choice>
        <mc:Fallback xmlns="">
          <p:sp>
            <p:nvSpPr>
              <p:cNvPr id="3" name="TextBox 2">
                <a:extLst>
                  <a:ext uri="{FF2B5EF4-FFF2-40B4-BE49-F238E27FC236}">
                    <a16:creationId xmlns:a16="http://schemas.microsoft.com/office/drawing/2014/main" id="{0EFC954A-AA5C-51EB-22DC-1CBAE79D526B}"/>
                  </a:ext>
                </a:extLst>
              </p:cNvPr>
              <p:cNvSpPr txBox="1">
                <a:spLocks noRot="1" noChangeAspect="1" noMove="1" noResize="1" noEditPoints="1" noAdjustHandles="1" noChangeArrowheads="1" noChangeShapeType="1" noTextEdit="1"/>
              </p:cNvSpPr>
              <p:nvPr/>
            </p:nvSpPr>
            <p:spPr>
              <a:xfrm>
                <a:off x="6795761" y="6260011"/>
                <a:ext cx="2162580" cy="830997"/>
              </a:xfrm>
              <a:prstGeom prst="rect">
                <a:avLst/>
              </a:prstGeom>
              <a:blipFill>
                <a:blip r:embed="rId13"/>
                <a:stretch>
                  <a:fillRect l="-2339" r="-3509"/>
                </a:stretch>
              </a:blipFill>
            </p:spPr>
            <p:txBody>
              <a:bodyPr/>
              <a:lstStyle/>
              <a:p>
                <a:r>
                  <a:rPr lang="en-QA">
                    <a:noFill/>
                  </a:rPr>
                  <a:t> </a:t>
                </a:r>
              </a:p>
            </p:txBody>
          </p:sp>
        </mc:Fallback>
      </mc:AlternateContent>
      <p:sp>
        <p:nvSpPr>
          <p:cNvPr id="4" name="Smiley Face 3">
            <a:extLst>
              <a:ext uri="{FF2B5EF4-FFF2-40B4-BE49-F238E27FC236}">
                <a16:creationId xmlns:a16="http://schemas.microsoft.com/office/drawing/2014/main" id="{BD56039F-2103-3DA0-EBE3-A8911C889E87}"/>
              </a:ext>
            </a:extLst>
          </p:cNvPr>
          <p:cNvSpPr/>
          <p:nvPr/>
        </p:nvSpPr>
        <p:spPr>
          <a:xfrm>
            <a:off x="6188864" y="6302972"/>
            <a:ext cx="503385" cy="477116"/>
          </a:xfrm>
          <a:prstGeom prst="smileyFace">
            <a:avLst>
              <a:gd name="adj" fmla="val 4653"/>
            </a:avLst>
          </a:prstGeom>
          <a:solidFill>
            <a:schemeClr val="accent6">
              <a:lumMod val="40000"/>
              <a:lumOff val="6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solidFill>
                <a:schemeClr val="accent4">
                  <a:lumMod val="20000"/>
                  <a:lumOff val="80000"/>
                </a:schemeClr>
              </a:solidFill>
            </a:endParaRPr>
          </a:p>
        </p:txBody>
      </p:sp>
    </p:spTree>
    <p:extLst>
      <p:ext uri="{BB962C8B-B14F-4D97-AF65-F5344CB8AC3E}">
        <p14:creationId xmlns:p14="http://schemas.microsoft.com/office/powerpoint/2010/main" val="41662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5" grpId="0"/>
      <p:bldP spid="20" grpId="0"/>
      <p:bldP spid="22" grpId="0" animBg="1"/>
      <p:bldP spid="38" grpId="0"/>
      <p:bldP spid="43" grpId="0"/>
      <p:bldP spid="47" grpId="0"/>
      <p:bldP spid="53" grpId="0"/>
      <p:bldP spid="60" grpId="0" animBg="1"/>
      <p:bldP spid="61" grpId="0" animBg="1"/>
      <p:bldP spid="3"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CC87-F01E-49FF-5230-B792DD756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4D60D-C03E-BB0D-552A-BF961671DEEA}"/>
              </a:ext>
            </a:extLst>
          </p:cNvPr>
          <p:cNvSpPr>
            <a:spLocks noGrp="1"/>
          </p:cNvSpPr>
          <p:nvPr>
            <p:ph type="title"/>
          </p:nvPr>
        </p:nvSpPr>
        <p:spPr>
          <a:xfrm>
            <a:off x="-165651" y="47072"/>
            <a:ext cx="12523303"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An </a:t>
            </a:r>
            <a:r>
              <a:rPr lang="en-QA" sz="3200" b="1" dirty="0">
                <a:solidFill>
                  <a:schemeClr val="accent2"/>
                </a:solidFill>
                <a:latin typeface="Times New Roman" panose="02020603050405020304" pitchFamily="18" charset="0"/>
                <a:cs typeface="Times New Roman" panose="02020603050405020304" pitchFamily="18" charset="0"/>
              </a:rPr>
              <a:t>Efficient</a:t>
            </a:r>
            <a:r>
              <a:rPr lang="en-QA" sz="3200" dirty="0">
                <a:latin typeface="Times New Roman" panose="02020603050405020304" pitchFamily="18" charset="0"/>
                <a:cs typeface="Times New Roman" panose="02020603050405020304" pitchFamily="18" charset="0"/>
              </a:rPr>
              <a:t> Closed Form Expression Of The SVGD Distribution</a:t>
            </a:r>
          </a:p>
        </p:txBody>
      </p:sp>
      <p:sp>
        <p:nvSpPr>
          <p:cNvPr id="15" name="TextBox 14">
            <a:extLst>
              <a:ext uri="{FF2B5EF4-FFF2-40B4-BE49-F238E27FC236}">
                <a16:creationId xmlns:a16="http://schemas.microsoft.com/office/drawing/2014/main" id="{4028D87E-101F-3C2C-ACF0-47104BDF5948}"/>
              </a:ext>
            </a:extLst>
          </p:cNvPr>
          <p:cNvSpPr txBox="1"/>
          <p:nvPr/>
        </p:nvSpPr>
        <p:spPr>
          <a:xfrm>
            <a:off x="225289" y="1890384"/>
            <a:ext cx="2299027" cy="400110"/>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SVGD Distribution</a:t>
            </a:r>
            <a:endParaRPr lang="en-QA" sz="2000" b="1"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D2C0F13-B449-F8D6-3EA8-3B1E2B160667}"/>
                  </a:ext>
                </a:extLst>
              </p:cNvPr>
              <p:cNvSpPr txBox="1"/>
              <p:nvPr/>
            </p:nvSpPr>
            <p:spPr>
              <a:xfrm>
                <a:off x="79512" y="2504393"/>
                <a:ext cx="12056890" cy="1301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sSup>
                            <m:sSupPr>
                              <m:ctrlPr>
                                <a:rPr lang="en-US" sz="1900" i="1">
                                  <a:latin typeface="Cambria Math" panose="02040503050406030204" pitchFamily="18" charset="0"/>
                                </a:rPr>
                              </m:ctrlPr>
                            </m:sSupPr>
                            <m:e>
                              <m:r>
                                <a:rPr lang="en-US" sz="1900" i="1">
                                  <a:latin typeface="Cambria Math" panose="02040503050406030204" pitchFamily="18" charset="0"/>
                                </a:rPr>
                                <m:t>𝑞</m:t>
                              </m:r>
                            </m:e>
                            <m:sup>
                              <m:r>
                                <a:rPr lang="en-US" sz="1900" i="1">
                                  <a:latin typeface="Cambria Math" panose="02040503050406030204" pitchFamily="18" charset="0"/>
                                </a:rPr>
                                <m:t>𝐿</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r>
                                    <a:rPr lang="en-US" sz="1900" b="0" i="1" smtClean="0">
                                      <a:latin typeface="Cambria Math" panose="02040503050406030204" pitchFamily="18" charset="0"/>
                                    </a:rPr>
                                    <m:t>(</m:t>
                                  </m:r>
                                  <m:r>
                                    <a:rPr lang="en-US" sz="1900" i="1">
                                      <a:latin typeface="Cambria Math" panose="02040503050406030204" pitchFamily="18" charset="0"/>
                                    </a:rPr>
                                    <m:t>𝐿</m:t>
                                  </m:r>
                                  <m:r>
                                    <a:rPr lang="en-US" sz="1900" b="0" i="1" smtClean="0">
                                      <a:latin typeface="Cambria Math" panose="02040503050406030204" pitchFamily="18" charset="0"/>
                                    </a:rPr>
                                    <m:t>)</m:t>
                                  </m:r>
                                </m:sup>
                              </m:sSup>
                            </m:e>
                          </m:d>
                        </m:e>
                      </m:func>
                      <m:r>
                        <a:rPr lang="en-US" sz="1900" b="0" i="1" smtClean="0">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sSup>
                            <m:sSupPr>
                              <m:ctrlPr>
                                <a:rPr lang="en-US" sz="1900" i="1">
                                  <a:latin typeface="Cambria Math" panose="02040503050406030204" pitchFamily="18" charset="0"/>
                                </a:rPr>
                              </m:ctrlPr>
                            </m:sSupPr>
                            <m:e>
                              <m:r>
                                <a:rPr lang="en-US" sz="1900" i="1">
                                  <a:latin typeface="Cambria Math" panose="02040503050406030204" pitchFamily="18" charset="0"/>
                                </a:rPr>
                                <m:t>𝑞</m:t>
                              </m:r>
                            </m:e>
                            <m:sup>
                              <m:r>
                                <a:rPr lang="en-US" sz="1900" i="1">
                                  <a:latin typeface="Cambria Math" panose="02040503050406030204" pitchFamily="18" charset="0"/>
                                </a:rPr>
                                <m:t>0</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r>
                                    <a:rPr lang="en-US" sz="1900" b="0" i="1" smtClean="0">
                                      <a:latin typeface="Cambria Math" panose="02040503050406030204" pitchFamily="18" charset="0"/>
                                    </a:rPr>
                                    <m:t>(</m:t>
                                  </m:r>
                                  <m:r>
                                    <a:rPr lang="en-US" sz="1900" i="1">
                                      <a:latin typeface="Cambria Math" panose="02040503050406030204" pitchFamily="18" charset="0"/>
                                    </a:rPr>
                                    <m:t>0</m:t>
                                  </m:r>
                                  <m:r>
                                    <a:rPr lang="en-US" sz="1900" b="0" i="1" smtClean="0">
                                      <a:latin typeface="Cambria Math" panose="02040503050406030204" pitchFamily="18" charset="0"/>
                                    </a:rPr>
                                    <m:t>)</m:t>
                                  </m:r>
                                </m:sup>
                              </m:sSup>
                            </m:e>
                          </m:d>
                        </m:e>
                      </m:func>
                      <m:r>
                        <a:rPr lang="en-US" sz="1900" i="1">
                          <a:latin typeface="Cambria Math" panose="02040503050406030204" pitchFamily="18" charset="0"/>
                        </a:rPr>
                        <m:t>−</m:t>
                      </m:r>
                      <m:f>
                        <m:fPr>
                          <m:ctrlPr>
                            <a:rPr lang="en-US" sz="1900" i="1" smtClean="0">
                              <a:latin typeface="Cambria Math" panose="02040503050406030204" pitchFamily="18" charset="0"/>
                            </a:rPr>
                          </m:ctrlPr>
                        </m:fPr>
                        <m:num>
                          <m:r>
                            <a:rPr lang="en-US" sz="1900" b="0" i="1" smtClean="0">
                              <a:latin typeface="Cambria Math" panose="02040503050406030204" pitchFamily="18" charset="0"/>
                            </a:rPr>
                            <m:t>𝜖</m:t>
                          </m:r>
                        </m:num>
                        <m:den>
                          <m:r>
                            <a:rPr lang="en-US" sz="1900" b="0" i="1" smtClean="0">
                              <a:latin typeface="Cambria Math" panose="02040503050406030204" pitchFamily="18" charset="0"/>
                            </a:rPr>
                            <m:t>𝑀</m:t>
                          </m:r>
                          <m:r>
                            <a:rPr lang="en-US" sz="1900" b="0" i="1" smtClean="0">
                              <a:latin typeface="Cambria Math" panose="02040503050406030204" pitchFamily="18" charset="0"/>
                            </a:rPr>
                            <m:t> </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𝜎</m:t>
                              </m:r>
                            </m:e>
                            <m:sup>
                              <m:r>
                                <a:rPr lang="en-US" sz="1900" b="0" i="1" smtClean="0">
                                  <a:latin typeface="Cambria Math" panose="02040503050406030204" pitchFamily="18" charset="0"/>
                                </a:rPr>
                                <m:t>2</m:t>
                              </m:r>
                            </m:sup>
                          </m:sSup>
                        </m:den>
                      </m:f>
                      <m:nary>
                        <m:naryPr>
                          <m:chr m:val="∑"/>
                          <m:ctrlPr>
                            <a:rPr lang="en-US" sz="1900" i="1" smtClean="0">
                              <a:latin typeface="Cambria Math" panose="02040503050406030204" pitchFamily="18" charset="0"/>
                            </a:rPr>
                          </m:ctrlPr>
                        </m:naryPr>
                        <m:sub>
                          <m:r>
                            <m:rPr>
                              <m:brk m:alnAt="23"/>
                            </m:rPr>
                            <a:rPr lang="en-US" sz="1900" b="0" i="1" smtClean="0">
                              <a:latin typeface="Cambria Math" panose="02040503050406030204" pitchFamily="18" charset="0"/>
                            </a:rPr>
                            <m:t>𝑙</m:t>
                          </m:r>
                          <m:r>
                            <a:rPr lang="en-US" sz="1900" b="0" i="1" smtClean="0">
                              <a:latin typeface="Cambria Math" panose="02040503050406030204" pitchFamily="18" charset="0"/>
                            </a:rPr>
                            <m:t>=0</m:t>
                          </m:r>
                        </m:sub>
                        <m:sup>
                          <m:r>
                            <a:rPr lang="en-US" sz="1900" b="0" i="1" smtClean="0">
                              <a:latin typeface="Cambria Math" panose="02040503050406030204" pitchFamily="18" charset="0"/>
                            </a:rPr>
                            <m:t>𝐿</m:t>
                          </m:r>
                          <m:r>
                            <a:rPr lang="en-US" sz="1900" b="0" i="1" smtClean="0">
                              <a:latin typeface="Cambria Math" panose="02040503050406030204" pitchFamily="18" charset="0"/>
                            </a:rPr>
                            <m:t>−1</m:t>
                          </m:r>
                        </m:sup>
                        <m:e>
                          <m:nary>
                            <m:naryPr>
                              <m:chr m:val="∑"/>
                              <m:ctrlPr>
                                <a:rPr lang="en-US" sz="1900" i="1" smtClean="0">
                                  <a:latin typeface="Cambria Math" panose="02040503050406030204" pitchFamily="18" charset="0"/>
                                </a:rPr>
                              </m:ctrlPr>
                            </m:naryPr>
                            <m:sub>
                              <m:eqArr>
                                <m:eqArrPr>
                                  <m:ctrlPr>
                                    <a:rPr lang="en-US" sz="1900" b="0" i="1" smtClean="0">
                                      <a:latin typeface="Cambria Math" panose="02040503050406030204" pitchFamily="18" charset="0"/>
                                    </a:rPr>
                                  </m:ctrlPr>
                                </m:eqArrPr>
                                <m:e>
                                  <m:r>
                                    <m:rPr>
                                      <m:brk m:alnAt="23"/>
                                    </m:rPr>
                                    <a:rPr lang="en-US" sz="1900" b="0" i="1" smtClean="0">
                                      <a:latin typeface="Cambria Math" panose="02040503050406030204" pitchFamily="18" charset="0"/>
                                    </a:rPr>
                                    <m:t>𝑗</m:t>
                                  </m:r>
                                  <m:r>
                                    <a:rPr lang="en-US" sz="1900" b="0" i="1" smtClean="0">
                                      <a:latin typeface="Cambria Math" panose="02040503050406030204" pitchFamily="18" charset="0"/>
                                    </a:rPr>
                                    <m:t>=1</m:t>
                                  </m:r>
                                </m:e>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bSup>
                                </m:e>
                              </m:eqArr>
                            </m:sub>
                            <m:sup>
                              <m:r>
                                <a:rPr lang="en-US" sz="1900" b="0" i="1" smtClean="0">
                                  <a:latin typeface="Cambria Math" panose="02040503050406030204" pitchFamily="18" charset="0"/>
                                </a:rPr>
                                <m:t>𝑀</m:t>
                              </m:r>
                            </m:sup>
                            <m:e>
                              <m:r>
                                <a:rPr lang="en-US" sz="1900" b="0" i="1" smtClean="0">
                                  <a:latin typeface="Cambria Math" panose="02040503050406030204" pitchFamily="18" charset="0"/>
                                </a:rPr>
                                <m:t>𝑘</m:t>
                              </m:r>
                              <m:d>
                                <m:dPr>
                                  <m:ctrlPr>
                                    <a:rPr lang="en-US" sz="1900" b="0" i="1" smtClean="0">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𝑥</m:t>
                                      </m:r>
                                    </m:e>
                                    <m:sup>
                                      <m:d>
                                        <m:dPr>
                                          <m:ctrlPr>
                                            <a:rPr lang="en-US" sz="1900" i="1">
                                              <a:latin typeface="Cambria Math" panose="02040503050406030204" pitchFamily="18" charset="0"/>
                                            </a:rPr>
                                          </m:ctrlPr>
                                        </m:dPr>
                                        <m:e>
                                          <m:r>
                                            <a:rPr lang="en-US" sz="1900" i="1">
                                              <a:latin typeface="Cambria Math" panose="02040503050406030204" pitchFamily="18" charset="0"/>
                                            </a:rPr>
                                            <m:t>𝑙</m:t>
                                          </m:r>
                                        </m:e>
                                      </m:d>
                                    </m:sup>
                                  </m:sSup>
                                </m:e>
                              </m:d>
                            </m:e>
                          </m:nary>
                        </m:e>
                      </m:nary>
                      <m:d>
                        <m:dPr>
                          <m:ctrlPr>
                            <a:rPr lang="en-US" sz="1900" i="1" smtClean="0">
                              <a:latin typeface="Cambria Math" panose="02040503050406030204" pitchFamily="18" charset="0"/>
                            </a:rPr>
                          </m:ctrlPr>
                        </m:dPr>
                        <m:e>
                          <m:sSup>
                            <m:sSupPr>
                              <m:ctrlPr>
                                <a:rPr lang="en-US" sz="1900" b="0" i="1" smtClean="0">
                                  <a:latin typeface="Cambria Math" panose="02040503050406030204" pitchFamily="18" charset="0"/>
                                </a:rPr>
                              </m:ctrlPr>
                            </m:sSupPr>
                            <m:e>
                              <m:d>
                                <m:dPr>
                                  <m:ctrlPr>
                                    <a:rPr lang="en-US" sz="1900" i="1" smtClean="0">
                                      <a:latin typeface="Cambria Math" panose="02040503050406030204" pitchFamily="18" charset="0"/>
                                    </a:rPr>
                                  </m:ctrlPr>
                                </m:dPr>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𝑙</m:t>
                                          </m:r>
                                        </m:e>
                                      </m:d>
                                    </m:sup>
                                  </m:sSubSup>
                                </m:e>
                              </m:d>
                            </m:e>
                            <m:sup>
                              <m:r>
                                <a:rPr lang="en-US" sz="1900" b="0" i="1" smtClean="0">
                                  <a:latin typeface="Cambria Math" panose="02040503050406030204" pitchFamily="18" charset="0"/>
                                </a:rPr>
                                <m:t>𝑇</m:t>
                              </m:r>
                            </m:sup>
                          </m:sSup>
                          <m:sSub>
                            <m:sSubPr>
                              <m:ctrlPr>
                                <a:rPr lang="en-US" sz="1900" b="0" i="1" smtClean="0">
                                  <a:latin typeface="Cambria Math" panose="02040503050406030204" pitchFamily="18" charset="0"/>
                                </a:rPr>
                              </m:ctrlPr>
                            </m:sSubPr>
                            <m:e>
                              <m:r>
                                <m:rPr>
                                  <m:sty m:val="p"/>
                                </m:rPr>
                                <a:rPr lang="en-US" sz="1900" b="0" i="0" smtClean="0">
                                  <a:latin typeface="Cambria Math" panose="02040503050406030204" pitchFamily="18" charset="0"/>
                                </a:rPr>
                                <m:t>∇</m:t>
                              </m:r>
                            </m:e>
                            <m:sub>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sub>
                          </m:sSub>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𝑝</m:t>
                              </m:r>
                              <m:d>
                                <m:dPr>
                                  <m:ctrlPr>
                                    <a:rPr lang="en-US" sz="1900" b="0" i="1" smtClean="0">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𝑗</m:t>
                                      </m:r>
                                    </m:sub>
                                    <m:sup>
                                      <m:r>
                                        <a:rPr lang="en-US" sz="1900" i="1">
                                          <a:latin typeface="Cambria Math" panose="02040503050406030204" pitchFamily="18" charset="0"/>
                                        </a:rPr>
                                        <m:t>(</m:t>
                                      </m:r>
                                      <m:r>
                                        <a:rPr lang="en-US" sz="1900" i="1">
                                          <a:latin typeface="Cambria Math" panose="02040503050406030204" pitchFamily="18" charset="0"/>
                                        </a:rPr>
                                        <m:t>𝑙</m:t>
                                      </m:r>
                                      <m:r>
                                        <a:rPr lang="en-US" sz="1900" i="1">
                                          <a:latin typeface="Cambria Math" panose="02040503050406030204" pitchFamily="18" charset="0"/>
                                        </a:rPr>
                                        <m:t>)</m:t>
                                      </m:r>
                                    </m:sup>
                                  </m:sSubSup>
                                </m:e>
                              </m:d>
                            </m:e>
                          </m:func>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𝜎</m:t>
                                  </m:r>
                                </m:e>
                                <m:sup>
                                  <m:r>
                                    <a:rPr lang="en-US" sz="1900" b="0" i="1" smtClean="0">
                                      <a:latin typeface="Cambria Math" panose="02040503050406030204" pitchFamily="18" charset="0"/>
                                    </a:rPr>
                                    <m:t>2</m:t>
                                  </m:r>
                                </m:sup>
                              </m:sSup>
                            </m:den>
                          </m:f>
                          <m:d>
                            <m:dPr>
                              <m:begChr m:val="‖"/>
                              <m:endChr m:val="‖"/>
                              <m:ctrlPr>
                                <a:rPr lang="en-US" sz="1900" b="0" i="1" smtClean="0">
                                  <a:latin typeface="Cambria Math" panose="02040503050406030204" pitchFamily="18" charset="0"/>
                                </a:rPr>
                              </m:ctrlPr>
                            </m:dPr>
                            <m:e>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𝑥</m:t>
                                  </m:r>
                                </m:e>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p>
                              <m:r>
                                <a:rPr lang="en-US" sz="1900" b="0" i="1" smtClean="0">
                                  <a:latin typeface="Cambria Math" panose="02040503050406030204" pitchFamily="18" charset="0"/>
                                </a:rPr>
                                <m:t>−</m:t>
                              </m:r>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𝑥</m:t>
                                  </m:r>
                                </m:e>
                                <m:sub>
                                  <m:r>
                                    <a:rPr lang="en-US" sz="1900" b="0" i="1" smtClean="0">
                                      <a:latin typeface="Cambria Math" panose="02040503050406030204" pitchFamily="18" charset="0"/>
                                    </a:rPr>
                                    <m:t>𝑗</m:t>
                                  </m:r>
                                </m:sub>
                                <m:sup>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b="0" i="1" smtClean="0">
                                      <a:latin typeface="Cambria Math" panose="02040503050406030204" pitchFamily="18" charset="0"/>
                                    </a:rPr>
                                    <m:t>)</m:t>
                                  </m:r>
                                </m:sup>
                              </m:sSubSup>
                            </m:e>
                          </m:d>
                          <m:r>
                            <a:rPr lang="en-US" sz="1900" b="0" i="1" smtClean="0">
                              <a:latin typeface="Cambria Math" panose="02040503050406030204" pitchFamily="18" charset="0"/>
                            </a:rPr>
                            <m:t>−</m:t>
                          </m:r>
                          <m:r>
                            <a:rPr lang="en-US" sz="1900" b="0" i="1" smtClean="0">
                              <a:latin typeface="Cambria Math" panose="02040503050406030204" pitchFamily="18" charset="0"/>
                            </a:rPr>
                            <m:t>𝑑</m:t>
                          </m:r>
                        </m:e>
                      </m:d>
                    </m:oMath>
                  </m:oMathPara>
                </a14:m>
                <a:endParaRPr lang="en-QA" sz="1900" dirty="0"/>
              </a:p>
            </p:txBody>
          </p:sp>
        </mc:Choice>
        <mc:Fallback xmlns="">
          <p:sp>
            <p:nvSpPr>
              <p:cNvPr id="53" name="TextBox 52">
                <a:extLst>
                  <a:ext uri="{FF2B5EF4-FFF2-40B4-BE49-F238E27FC236}">
                    <a16:creationId xmlns:a16="http://schemas.microsoft.com/office/drawing/2014/main" id="{AD2C0F13-B449-F8D6-3EA8-3B1E2B160667}"/>
                  </a:ext>
                </a:extLst>
              </p:cNvPr>
              <p:cNvSpPr txBox="1">
                <a:spLocks noRot="1" noChangeAspect="1" noMove="1" noResize="1" noEditPoints="1" noAdjustHandles="1" noChangeArrowheads="1" noChangeShapeType="1" noTextEdit="1"/>
              </p:cNvSpPr>
              <p:nvPr/>
            </p:nvSpPr>
            <p:spPr>
              <a:xfrm>
                <a:off x="79512" y="2504393"/>
                <a:ext cx="12056890" cy="1301703"/>
              </a:xfrm>
              <a:prstGeom prst="rect">
                <a:avLst/>
              </a:prstGeom>
              <a:blipFill>
                <a:blip r:embed="rId4"/>
                <a:stretch>
                  <a:fillRect t="-68932" b="-77670"/>
                </a:stretch>
              </a:blipFill>
            </p:spPr>
            <p:txBody>
              <a:bodyPr/>
              <a:lstStyle/>
              <a:p>
                <a:r>
                  <a:rPr lang="en-QA">
                    <a:noFill/>
                  </a:rPr>
                  <a:t> </a:t>
                </a:r>
              </a:p>
            </p:txBody>
          </p:sp>
        </mc:Fallback>
      </mc:AlternateContent>
      <p:pic>
        <p:nvPicPr>
          <p:cNvPr id="5" name="Picture 4" descr="A picture containing bubble chart&#10;&#10;Description automatically generated">
            <a:extLst>
              <a:ext uri="{FF2B5EF4-FFF2-40B4-BE49-F238E27FC236}">
                <a16:creationId xmlns:a16="http://schemas.microsoft.com/office/drawing/2014/main" id="{FD9A7E03-0ECB-433D-E70A-0486D7B7B2C8}"/>
              </a:ext>
            </a:extLst>
          </p:cNvPr>
          <p:cNvPicPr>
            <a:picLocks noChangeAspect="1"/>
          </p:cNvPicPr>
          <p:nvPr/>
        </p:nvPicPr>
        <p:blipFill>
          <a:blip r:embed="rId5"/>
          <a:stretch>
            <a:fillRect/>
          </a:stretch>
        </p:blipFill>
        <p:spPr>
          <a:xfrm>
            <a:off x="4065725" y="4121696"/>
            <a:ext cx="3677582" cy="2689232"/>
          </a:xfrm>
          <a:prstGeom prst="rect">
            <a:avLst/>
          </a:prstGeom>
        </p:spPr>
      </p:pic>
      <p:pic>
        <p:nvPicPr>
          <p:cNvPr id="6" name="Picture 5" descr="Chart&#10;&#10;Description automatically generated">
            <a:extLst>
              <a:ext uri="{FF2B5EF4-FFF2-40B4-BE49-F238E27FC236}">
                <a16:creationId xmlns:a16="http://schemas.microsoft.com/office/drawing/2014/main" id="{6DD57609-2510-1A5B-573B-4229BA3FC768}"/>
              </a:ext>
            </a:extLst>
          </p:cNvPr>
          <p:cNvPicPr>
            <a:picLocks noChangeAspect="1"/>
          </p:cNvPicPr>
          <p:nvPr/>
        </p:nvPicPr>
        <p:blipFill>
          <a:blip r:embed="rId6"/>
          <a:stretch>
            <a:fillRect/>
          </a:stretch>
        </p:blipFill>
        <p:spPr>
          <a:xfrm>
            <a:off x="8140790" y="3880069"/>
            <a:ext cx="3823195" cy="2867396"/>
          </a:xfrm>
          <a:prstGeom prst="rect">
            <a:avLst/>
          </a:prstGeom>
        </p:spPr>
      </p:pic>
      <p:grpSp>
        <p:nvGrpSpPr>
          <p:cNvPr id="19" name="Group 18">
            <a:extLst>
              <a:ext uri="{FF2B5EF4-FFF2-40B4-BE49-F238E27FC236}">
                <a16:creationId xmlns:a16="http://schemas.microsoft.com/office/drawing/2014/main" id="{2833FFA8-EAD9-299F-1F3F-6DA119776433}"/>
              </a:ext>
            </a:extLst>
          </p:cNvPr>
          <p:cNvGrpSpPr/>
          <p:nvPr/>
        </p:nvGrpSpPr>
        <p:grpSpPr>
          <a:xfrm>
            <a:off x="300991" y="3471563"/>
            <a:ext cx="1868845" cy="2621135"/>
            <a:chOff x="300991" y="3471563"/>
            <a:chExt cx="1868845" cy="2621135"/>
          </a:xfrm>
        </p:grpSpPr>
        <p:sp>
          <p:nvSpPr>
            <p:cNvPr id="3" name="Down Arrow 2">
              <a:extLst>
                <a:ext uri="{FF2B5EF4-FFF2-40B4-BE49-F238E27FC236}">
                  <a16:creationId xmlns:a16="http://schemas.microsoft.com/office/drawing/2014/main" id="{DD65FC77-F1F4-BA0E-3E5C-90463103BB0D}"/>
                </a:ext>
              </a:extLst>
            </p:cNvPr>
            <p:cNvSpPr/>
            <p:nvPr/>
          </p:nvSpPr>
          <p:spPr>
            <a:xfrm>
              <a:off x="795132" y="3471563"/>
              <a:ext cx="265043" cy="101769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7" name="TextBox 6">
              <a:extLst>
                <a:ext uri="{FF2B5EF4-FFF2-40B4-BE49-F238E27FC236}">
                  <a16:creationId xmlns:a16="http://schemas.microsoft.com/office/drawing/2014/main" id="{4E66FC90-0EEB-B3D7-B20C-512162707E04}"/>
                </a:ext>
              </a:extLst>
            </p:cNvPr>
            <p:cNvSpPr txBox="1"/>
            <p:nvPr/>
          </p:nvSpPr>
          <p:spPr>
            <a:xfrm>
              <a:off x="436973" y="4697180"/>
              <a:ext cx="1054135" cy="369332"/>
            </a:xfrm>
            <a:prstGeom prst="rect">
              <a:avLst/>
            </a:prstGeom>
            <a:noFill/>
          </p:spPr>
          <p:txBody>
            <a:bodyPr wrap="none" rtlCol="0">
              <a:spAutoFit/>
            </a:bodyPr>
            <a:lstStyle/>
            <a:p>
              <a:pPr algn="ctr"/>
              <a:r>
                <a:rPr lang="en-QA" b="1" dirty="0">
                  <a:latin typeface="Times New Roman" panose="02020603050405020304" pitchFamily="18" charset="0"/>
                  <a:cs typeface="Times New Roman" panose="02020603050405020304" pitchFamily="18" charset="0"/>
                </a:rPr>
                <a:t>Entropy</a:t>
              </a:r>
              <a:r>
                <a:rPr lang="en-QA"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CB5B47-41E8-A42C-FFFF-AB8B5C6A7276}"/>
                    </a:ext>
                  </a:extLst>
                </p:cNvPr>
                <p:cNvSpPr txBox="1"/>
                <p:nvPr/>
              </p:nvSpPr>
              <p:spPr>
                <a:xfrm>
                  <a:off x="300991" y="5313767"/>
                  <a:ext cx="1868845"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QA"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nary>
                          <m:naryPr>
                            <m:chr m:val="∑"/>
                            <m:ctrlPr>
                              <a:rPr lang="en-QA"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𝑀</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𝐿</m:t>
                                    </m:r>
                                  </m:sup>
                                </m:sSup>
                                <m:d>
                                  <m:dPr>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bSup>
                                  </m:e>
                                </m:d>
                              </m:e>
                            </m:func>
                          </m:e>
                        </m:nary>
                      </m:oMath>
                    </m:oMathPara>
                  </a14:m>
                  <a:endParaRPr lang="en-QA" dirty="0"/>
                </a:p>
              </p:txBody>
            </p:sp>
          </mc:Choice>
          <mc:Fallback xmlns="">
            <p:sp>
              <p:nvSpPr>
                <p:cNvPr id="8" name="TextBox 7">
                  <a:extLst>
                    <a:ext uri="{FF2B5EF4-FFF2-40B4-BE49-F238E27FC236}">
                      <a16:creationId xmlns:a16="http://schemas.microsoft.com/office/drawing/2014/main" id="{9ECB5B47-41E8-A42C-FFFF-AB8B5C6A7276}"/>
                    </a:ext>
                  </a:extLst>
                </p:cNvPr>
                <p:cNvSpPr txBox="1">
                  <a:spLocks noRot="1" noChangeAspect="1" noMove="1" noResize="1" noEditPoints="1" noAdjustHandles="1" noChangeArrowheads="1" noChangeShapeType="1" noTextEdit="1"/>
                </p:cNvSpPr>
                <p:nvPr/>
              </p:nvSpPr>
              <p:spPr>
                <a:xfrm>
                  <a:off x="300991" y="5313767"/>
                  <a:ext cx="1868845" cy="778931"/>
                </a:xfrm>
                <a:prstGeom prst="rect">
                  <a:avLst/>
                </a:prstGeom>
                <a:blipFill>
                  <a:blip r:embed="rId7"/>
                  <a:stretch>
                    <a:fillRect l="-31081" t="-112903" b="-174194"/>
                  </a:stretch>
                </a:blipFill>
              </p:spPr>
              <p:txBody>
                <a:bodyPr/>
                <a:lstStyle/>
                <a:p>
                  <a:r>
                    <a:rPr lang="en-QA">
                      <a:noFill/>
                    </a:rPr>
                    <a:t> </a:t>
                  </a:r>
                </a:p>
              </p:txBody>
            </p:sp>
          </mc:Fallback>
        </mc:AlternateContent>
      </p:grpSp>
      <p:grpSp>
        <p:nvGrpSpPr>
          <p:cNvPr id="13" name="Group 12">
            <a:extLst>
              <a:ext uri="{FF2B5EF4-FFF2-40B4-BE49-F238E27FC236}">
                <a16:creationId xmlns:a16="http://schemas.microsoft.com/office/drawing/2014/main" id="{92FA2D63-7CD9-219D-A7DA-1925D4684429}"/>
              </a:ext>
            </a:extLst>
          </p:cNvPr>
          <p:cNvGrpSpPr/>
          <p:nvPr/>
        </p:nvGrpSpPr>
        <p:grpSpPr>
          <a:xfrm>
            <a:off x="4843537" y="3285822"/>
            <a:ext cx="1544012" cy="823954"/>
            <a:chOff x="4843537" y="3285822"/>
            <a:chExt cx="1544012" cy="823954"/>
          </a:xfrm>
        </p:grpSpPr>
        <p:sp>
          <p:nvSpPr>
            <p:cNvPr id="11" name="Left Brace 10">
              <a:extLst>
                <a:ext uri="{FF2B5EF4-FFF2-40B4-BE49-F238E27FC236}">
                  <a16:creationId xmlns:a16="http://schemas.microsoft.com/office/drawing/2014/main" id="{BD014FE9-9ECE-6269-028E-25F8085BB8B4}"/>
                </a:ext>
              </a:extLst>
            </p:cNvPr>
            <p:cNvSpPr/>
            <p:nvPr/>
          </p:nvSpPr>
          <p:spPr>
            <a:xfrm rot="16200000">
              <a:off x="5370901" y="2919688"/>
              <a:ext cx="489285" cy="1221553"/>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sp>
          <p:nvSpPr>
            <p:cNvPr id="12" name="TextBox 11">
              <a:extLst>
                <a:ext uri="{FF2B5EF4-FFF2-40B4-BE49-F238E27FC236}">
                  <a16:creationId xmlns:a16="http://schemas.microsoft.com/office/drawing/2014/main" id="{7D44F612-0980-2FAB-A49A-8EDF31325B6C}"/>
                </a:ext>
              </a:extLst>
            </p:cNvPr>
            <p:cNvSpPr txBox="1"/>
            <p:nvPr/>
          </p:nvSpPr>
          <p:spPr>
            <a:xfrm>
              <a:off x="4843537" y="3740444"/>
              <a:ext cx="1544012" cy="369332"/>
            </a:xfrm>
            <a:prstGeom prst="rect">
              <a:avLst/>
            </a:prstGeom>
            <a:noFill/>
          </p:spPr>
          <p:txBody>
            <a:bodyPr wrap="none" rtlCol="0">
              <a:spAutoFit/>
            </a:bodyPr>
            <a:lstStyle/>
            <a:p>
              <a:r>
                <a:rPr lang="en-QA" dirty="0">
                  <a:solidFill>
                    <a:schemeClr val="accent6">
                      <a:lumMod val="75000"/>
                    </a:schemeClr>
                  </a:solidFill>
                  <a:latin typeface="Times New Roman" panose="02020603050405020304" pitchFamily="18" charset="0"/>
                  <a:cs typeface="Times New Roman" panose="02020603050405020304" pitchFamily="18" charset="0"/>
                </a:rPr>
                <a:t>Neighborhood</a:t>
              </a:r>
            </a:p>
          </p:txBody>
        </p:sp>
      </p:grpSp>
      <p:grpSp>
        <p:nvGrpSpPr>
          <p:cNvPr id="17" name="Group 16">
            <a:extLst>
              <a:ext uri="{FF2B5EF4-FFF2-40B4-BE49-F238E27FC236}">
                <a16:creationId xmlns:a16="http://schemas.microsoft.com/office/drawing/2014/main" id="{3CBED174-F85F-44E6-ABC1-27B42957C1EB}"/>
              </a:ext>
            </a:extLst>
          </p:cNvPr>
          <p:cNvGrpSpPr/>
          <p:nvPr/>
        </p:nvGrpSpPr>
        <p:grpSpPr>
          <a:xfrm>
            <a:off x="6320213" y="3285822"/>
            <a:ext cx="3209552" cy="826289"/>
            <a:chOff x="6320213" y="3285822"/>
            <a:chExt cx="3209552" cy="826289"/>
          </a:xfrm>
        </p:grpSpPr>
        <p:sp>
          <p:nvSpPr>
            <p:cNvPr id="9" name="Left Brace 8">
              <a:extLst>
                <a:ext uri="{FF2B5EF4-FFF2-40B4-BE49-F238E27FC236}">
                  <a16:creationId xmlns:a16="http://schemas.microsoft.com/office/drawing/2014/main" id="{C21DA5C3-EBCE-8641-7306-09D62ACF1C94}"/>
                </a:ext>
              </a:extLst>
            </p:cNvPr>
            <p:cNvSpPr/>
            <p:nvPr/>
          </p:nvSpPr>
          <p:spPr>
            <a:xfrm rot="16200000">
              <a:off x="7680346" y="1925689"/>
              <a:ext cx="489285" cy="3209552"/>
            </a:xfrm>
            <a:prstGeom prst="lef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sp>
          <p:nvSpPr>
            <p:cNvPr id="14" name="TextBox 13">
              <a:extLst>
                <a:ext uri="{FF2B5EF4-FFF2-40B4-BE49-F238E27FC236}">
                  <a16:creationId xmlns:a16="http://schemas.microsoft.com/office/drawing/2014/main" id="{A5629C44-17F4-D2C6-524C-7DC523CEE4B8}"/>
                </a:ext>
              </a:extLst>
            </p:cNvPr>
            <p:cNvSpPr txBox="1"/>
            <p:nvPr/>
          </p:nvSpPr>
          <p:spPr>
            <a:xfrm>
              <a:off x="7370990" y="3742779"/>
              <a:ext cx="1107996" cy="369332"/>
            </a:xfrm>
            <a:prstGeom prst="rect">
              <a:avLst/>
            </a:prstGeom>
            <a:noFill/>
          </p:spPr>
          <p:txBody>
            <a:bodyPr wrap="none" rtlCol="0">
              <a:spAutoFit/>
            </a:bodyPr>
            <a:lstStyle/>
            <a:p>
              <a:r>
                <a:rPr lang="en-QA" dirty="0">
                  <a:solidFill>
                    <a:schemeClr val="accent1"/>
                  </a:solidFill>
                  <a:latin typeface="Times New Roman" panose="02020603050405020304" pitchFamily="18" charset="0"/>
                  <a:cs typeface="Times New Roman" panose="02020603050405020304" pitchFamily="18" charset="0"/>
                </a:rPr>
                <a:t>Curvature</a:t>
              </a:r>
            </a:p>
          </p:txBody>
        </p:sp>
      </p:grpSp>
      <p:grpSp>
        <p:nvGrpSpPr>
          <p:cNvPr id="18" name="Group 17">
            <a:extLst>
              <a:ext uri="{FF2B5EF4-FFF2-40B4-BE49-F238E27FC236}">
                <a16:creationId xmlns:a16="http://schemas.microsoft.com/office/drawing/2014/main" id="{4ACDDAC2-2903-D675-7F69-B8294D2023AD}"/>
              </a:ext>
            </a:extLst>
          </p:cNvPr>
          <p:cNvGrpSpPr/>
          <p:nvPr/>
        </p:nvGrpSpPr>
        <p:grpSpPr>
          <a:xfrm>
            <a:off x="9642471" y="3285822"/>
            <a:ext cx="1754399" cy="823954"/>
            <a:chOff x="9642471" y="3285822"/>
            <a:chExt cx="1754399" cy="823954"/>
          </a:xfrm>
        </p:grpSpPr>
        <p:sp>
          <p:nvSpPr>
            <p:cNvPr id="10" name="Left Brace 9">
              <a:extLst>
                <a:ext uri="{FF2B5EF4-FFF2-40B4-BE49-F238E27FC236}">
                  <a16:creationId xmlns:a16="http://schemas.microsoft.com/office/drawing/2014/main" id="{E804E41B-D5B7-E7E8-8AA4-C6FDB2852BCB}"/>
                </a:ext>
              </a:extLst>
            </p:cNvPr>
            <p:cNvSpPr/>
            <p:nvPr/>
          </p:nvSpPr>
          <p:spPr>
            <a:xfrm rot="16200000">
              <a:off x="10275028" y="2653265"/>
              <a:ext cx="489285" cy="1754399"/>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solidFill>
                  <a:schemeClr val="accent2"/>
                </a:solidFill>
              </a:endParaRPr>
            </a:p>
          </p:txBody>
        </p:sp>
        <p:sp>
          <p:nvSpPr>
            <p:cNvPr id="16" name="TextBox 15">
              <a:extLst>
                <a:ext uri="{FF2B5EF4-FFF2-40B4-BE49-F238E27FC236}">
                  <a16:creationId xmlns:a16="http://schemas.microsoft.com/office/drawing/2014/main" id="{2C934712-C522-9CDF-C047-86E2CB7FAF7C}"/>
                </a:ext>
              </a:extLst>
            </p:cNvPr>
            <p:cNvSpPr txBox="1"/>
            <p:nvPr/>
          </p:nvSpPr>
          <p:spPr>
            <a:xfrm>
              <a:off x="9967431" y="3740444"/>
              <a:ext cx="1178528" cy="369332"/>
            </a:xfrm>
            <a:prstGeom prst="rect">
              <a:avLst/>
            </a:prstGeom>
            <a:noFill/>
          </p:spPr>
          <p:txBody>
            <a:bodyPr wrap="none" rtlCol="0">
              <a:spAutoFit/>
            </a:bodyPr>
            <a:lstStyle/>
            <a:p>
              <a:r>
                <a:rPr lang="en-QA" dirty="0">
                  <a:solidFill>
                    <a:schemeClr val="accent2"/>
                  </a:solidFill>
                  <a:latin typeface="Times New Roman" panose="02020603050405020304" pitchFamily="18" charset="0"/>
                  <a:cs typeface="Times New Roman" panose="02020603050405020304" pitchFamily="18" charset="0"/>
                </a:rPr>
                <a:t>Scattering</a:t>
              </a:r>
              <a:r>
                <a:rPr lang="en-QA" dirty="0">
                  <a:solidFill>
                    <a:schemeClr val="accent1"/>
                  </a:solidFill>
                  <a:latin typeface="Times New Roman" panose="02020603050405020304" pitchFamily="18" charset="0"/>
                  <a:cs typeface="Times New Roman" panose="02020603050405020304" pitchFamily="18" charset="0"/>
                </a:rPr>
                <a:t> </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07A624-1B86-C816-B902-15A1BAA30DD8}"/>
                  </a:ext>
                </a:extLst>
              </p:cNvPr>
              <p:cNvSpPr txBox="1"/>
              <p:nvPr/>
            </p:nvSpPr>
            <p:spPr>
              <a:xfrm>
                <a:off x="4301170" y="1136849"/>
                <a:ext cx="8254763" cy="5282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+1)</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bSup>
                        </m:sub>
                      </m:sSub>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k</m:t>
                              </m:r>
                              <m:d>
                                <m:dPr>
                                  <m:ctrlPr>
                                    <a:rPr lang="en-US" b="0" i="1" smtClean="0">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e>
                              </m:d>
                              <m:r>
                                <a:rPr lang="en-US" b="0" i="0" smtClean="0">
                                  <a:latin typeface="Cambria Math" panose="02040503050406030204" pitchFamily="18" charset="0"/>
                                </a:rPr>
                                <m:t> </m:t>
                              </m:r>
                              <m:r>
                                <m:rPr>
                                  <m:sty m:val="p"/>
                                </m:rPr>
                                <a:rPr lang="en-US">
                                  <a:latin typeface="Cambria Math" panose="02040503050406030204" pitchFamily="18" charset="0"/>
                                </a:rPr>
                                <m:t>∇</m:t>
                              </m:r>
                            </m:e>
                            <m: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sub>
                          </m:sSub>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sub>
                          </m:sSub>
                          <m:r>
                            <m:rPr>
                              <m:sty m:val="p"/>
                            </m:rPr>
                            <a:rPr lang="en-US">
                              <a:latin typeface="Cambria Math" panose="02040503050406030204" pitchFamily="18" charset="0"/>
                            </a:rPr>
                            <m:t>k</m:t>
                          </m:r>
                          <m:d>
                            <m:dPr>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sup>
                              </m:sSup>
                            </m:e>
                          </m:d>
                        </m:e>
                      </m:d>
                      <m:r>
                        <a:rPr lang="en-US" b="0" i="1" smtClean="0">
                          <a:latin typeface="Cambria Math" panose="02040503050406030204" pitchFamily="18" charset="0"/>
                        </a:rPr>
                        <m:t> </m:t>
                      </m:r>
                    </m:oMath>
                  </m:oMathPara>
                </a14:m>
                <a:endParaRPr lang="en-QA" dirty="0"/>
              </a:p>
            </p:txBody>
          </p:sp>
        </mc:Choice>
        <mc:Fallback xmlns="">
          <p:sp>
            <p:nvSpPr>
              <p:cNvPr id="4" name="TextBox 3">
                <a:extLst>
                  <a:ext uri="{FF2B5EF4-FFF2-40B4-BE49-F238E27FC236}">
                    <a16:creationId xmlns:a16="http://schemas.microsoft.com/office/drawing/2014/main" id="{7C07A624-1B86-C816-B902-15A1BAA30DD8}"/>
                  </a:ext>
                </a:extLst>
              </p:cNvPr>
              <p:cNvSpPr txBox="1">
                <a:spLocks noRot="1" noChangeAspect="1" noMove="1" noResize="1" noEditPoints="1" noAdjustHandles="1" noChangeArrowheads="1" noChangeShapeType="1" noTextEdit="1"/>
              </p:cNvSpPr>
              <p:nvPr/>
            </p:nvSpPr>
            <p:spPr>
              <a:xfrm>
                <a:off x="4301170" y="1136849"/>
                <a:ext cx="8254763" cy="528222"/>
              </a:xfrm>
              <a:prstGeom prst="rect">
                <a:avLst/>
              </a:prstGeom>
              <a:blipFill>
                <a:blip r:embed="rId8"/>
                <a:stretch>
                  <a:fillRect b="-9302"/>
                </a:stretch>
              </a:blipFill>
            </p:spPr>
            <p:txBody>
              <a:bodyPr/>
              <a:lstStyle/>
              <a:p>
                <a:r>
                  <a:rPr lang="en-QA">
                    <a:noFill/>
                  </a:rPr>
                  <a:t> </a:t>
                </a:r>
              </a:p>
            </p:txBody>
          </p:sp>
        </mc:Fallback>
      </mc:AlternateContent>
      <p:sp>
        <p:nvSpPr>
          <p:cNvPr id="20" name="Rectangle 19">
            <a:extLst>
              <a:ext uri="{FF2B5EF4-FFF2-40B4-BE49-F238E27FC236}">
                <a16:creationId xmlns:a16="http://schemas.microsoft.com/office/drawing/2014/main" id="{95B0E1C3-BD56-82FD-3C20-7552A90AFD47}"/>
              </a:ext>
            </a:extLst>
          </p:cNvPr>
          <p:cNvSpPr/>
          <p:nvPr/>
        </p:nvSpPr>
        <p:spPr>
          <a:xfrm>
            <a:off x="6440556" y="1142813"/>
            <a:ext cx="5459169" cy="522270"/>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767C80-D940-2579-A72B-8566061640B4}"/>
                  </a:ext>
                </a:extLst>
              </p:cNvPr>
              <p:cNvSpPr txBox="1"/>
              <p:nvPr/>
            </p:nvSpPr>
            <p:spPr>
              <a:xfrm>
                <a:off x="8572860" y="1610824"/>
                <a:ext cx="1151341"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1"/>
                          </a:solidFill>
                          <a:latin typeface="Cambria Math" panose="02040503050406030204" pitchFamily="18" charset="0"/>
                          <a:cs typeface="Times New Roman" panose="02020603050405020304" pitchFamily="18" charset="0"/>
                        </a:rPr>
                        <m:t>=</m:t>
                      </m:r>
                      <m:r>
                        <a:rPr lang="en-US" b="0" i="1" dirty="0" smtClean="0">
                          <a:solidFill>
                            <a:schemeClr val="accent1"/>
                          </a:solidFill>
                          <a:latin typeface="Cambria Math" panose="02040503050406030204" pitchFamily="18" charset="0"/>
                          <a:cs typeface="Times New Roman" panose="02020603050405020304" pitchFamily="18" charset="0"/>
                        </a:rPr>
                        <m:t>h</m:t>
                      </m:r>
                      <m:d>
                        <m:dPr>
                          <m:ctrlPr>
                            <a:rPr lang="en-US" i="1" dirty="0" smtClean="0">
                              <a:solidFill>
                                <a:schemeClr val="accent1"/>
                              </a:solidFill>
                              <a:latin typeface="Cambria Math" panose="02040503050406030204" pitchFamily="18" charset="0"/>
                              <a:cs typeface="Times New Roman" panose="02020603050405020304" pitchFamily="18" charset="0"/>
                            </a:rPr>
                          </m:ctrlPr>
                        </m:dPr>
                        <m:e>
                          <m:sSup>
                            <m:sSupPr>
                              <m:ctrlPr>
                                <a:rPr lang="en-US" i="1" dirty="0">
                                  <a:solidFill>
                                    <a:schemeClr val="accent1"/>
                                  </a:solidFill>
                                  <a:latin typeface="Cambria Math" panose="02040503050406030204" pitchFamily="18" charset="0"/>
                                  <a:cs typeface="Times New Roman" panose="02020603050405020304" pitchFamily="18" charset="0"/>
                                </a:rPr>
                              </m:ctrlPr>
                            </m:sSupPr>
                            <m:e>
                              <m:r>
                                <m:rPr>
                                  <m:sty m:val="p"/>
                                </m:rPr>
                                <a:rPr lang="en-US" dirty="0">
                                  <a:solidFill>
                                    <a:schemeClr val="accent1"/>
                                  </a:solidFill>
                                  <a:latin typeface="Cambria Math" panose="02040503050406030204" pitchFamily="18" charset="0"/>
                                  <a:cs typeface="Times New Roman" panose="02020603050405020304" pitchFamily="18" charset="0"/>
                                </a:rPr>
                                <m:t>x</m:t>
                              </m:r>
                            </m:e>
                            <m:sup>
                              <m:r>
                                <a:rPr lang="en-US" i="1" dirty="0">
                                  <a:solidFill>
                                    <a:schemeClr val="accent1"/>
                                  </a:solidFill>
                                  <a:latin typeface="Cambria Math" panose="02040503050406030204" pitchFamily="18" charset="0"/>
                                  <a:cs typeface="Times New Roman" panose="02020603050405020304" pitchFamily="18" charset="0"/>
                                </a:rPr>
                                <m:t>(</m:t>
                              </m:r>
                              <m:r>
                                <a:rPr lang="en-US" b="0" i="1" dirty="0" smtClean="0">
                                  <a:solidFill>
                                    <a:schemeClr val="accent1"/>
                                  </a:solidFill>
                                  <a:latin typeface="Cambria Math" panose="02040503050406030204" pitchFamily="18" charset="0"/>
                                  <a:cs typeface="Times New Roman" panose="02020603050405020304" pitchFamily="18" charset="0"/>
                                </a:rPr>
                                <m:t>𝑙</m:t>
                              </m:r>
                              <m:r>
                                <a:rPr lang="en-US" i="1" dirty="0">
                                  <a:solidFill>
                                    <a:schemeClr val="accent1"/>
                                  </a:solidFill>
                                  <a:latin typeface="Cambria Math" panose="02040503050406030204" pitchFamily="18" charset="0"/>
                                  <a:cs typeface="Times New Roman" panose="02020603050405020304" pitchFamily="18" charset="0"/>
                                </a:rPr>
                                <m:t>)</m:t>
                              </m:r>
                            </m:sup>
                          </m:sSup>
                        </m:e>
                      </m:d>
                    </m:oMath>
                  </m:oMathPara>
                </a14:m>
                <a:endParaRPr lang="en-QA" dirty="0"/>
              </a:p>
            </p:txBody>
          </p:sp>
        </mc:Choice>
        <mc:Fallback xmlns="">
          <p:sp>
            <p:nvSpPr>
              <p:cNvPr id="21" name="TextBox 20">
                <a:extLst>
                  <a:ext uri="{FF2B5EF4-FFF2-40B4-BE49-F238E27FC236}">
                    <a16:creationId xmlns:a16="http://schemas.microsoft.com/office/drawing/2014/main" id="{08767C80-D940-2579-A72B-8566061640B4}"/>
                  </a:ext>
                </a:extLst>
              </p:cNvPr>
              <p:cNvSpPr txBox="1">
                <a:spLocks noRot="1" noChangeAspect="1" noMove="1" noResize="1" noEditPoints="1" noAdjustHandles="1" noChangeArrowheads="1" noChangeShapeType="1" noTextEdit="1"/>
              </p:cNvSpPr>
              <p:nvPr/>
            </p:nvSpPr>
            <p:spPr>
              <a:xfrm>
                <a:off x="8572860" y="1610824"/>
                <a:ext cx="1151341" cy="404983"/>
              </a:xfrm>
              <a:prstGeom prst="rect">
                <a:avLst/>
              </a:prstGeom>
              <a:blipFill>
                <a:blip r:embed="rId9"/>
                <a:stretch>
                  <a:fillRect/>
                </a:stretch>
              </a:blipFill>
            </p:spPr>
            <p:txBody>
              <a:bodyPr/>
              <a:lstStyle/>
              <a:p>
                <a:r>
                  <a:rPr lang="en-QA">
                    <a:noFill/>
                  </a:rPr>
                  <a:t> </a:t>
                </a:r>
              </a:p>
            </p:txBody>
          </p:sp>
        </mc:Fallback>
      </mc:AlternateContent>
    </p:spTree>
    <p:extLst>
      <p:ext uri="{BB962C8B-B14F-4D97-AF65-F5344CB8AC3E}">
        <p14:creationId xmlns:p14="http://schemas.microsoft.com/office/powerpoint/2010/main" val="8303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02CB35E-85A4-BCDE-8A6C-2718DFEC2F00}"/>
                  </a:ext>
                </a:extLst>
              </p:cNvPr>
              <p:cNvSpPr>
                <a:spLocks noGrp="1"/>
              </p:cNvSpPr>
              <p:nvPr>
                <p:ph type="ctrTitle"/>
              </p:nvPr>
            </p:nvSpPr>
            <p:spPr>
              <a:xfrm>
                <a:off x="1563756" y="2370285"/>
                <a:ext cx="9144000" cy="1460199"/>
              </a:xfrm>
            </p:spPr>
            <p:txBody>
              <a:bodyPr>
                <a:normAutofit/>
              </a:bodyPr>
              <a:lstStyle/>
              <a:p>
                <a14:m>
                  <m:oMath xmlns:m="http://schemas.openxmlformats.org/officeDocument/2006/math">
                    <m:sSup>
                      <m:sSupPr>
                        <m:ctrlPr>
                          <a:rPr lang="en-US" sz="3600" b="0" i="1" smtClean="0">
                            <a:effectLst/>
                            <a:latin typeface="Cambria Math" panose="02040503050406030204" pitchFamily="18" charset="0"/>
                            <a:cs typeface="Times New Roman" panose="02020603050405020304" pitchFamily="18" charset="0"/>
                          </a:rPr>
                        </m:ctrlPr>
                      </m:sSupPr>
                      <m:e>
                        <m:r>
                          <m:rPr>
                            <m:nor/>
                          </m:rPr>
                          <a:rPr lang="en-US" sz="3600" b="0" i="0" dirty="0" smtClean="0">
                            <a:effectLst/>
                            <a:latin typeface="Times New Roman" panose="02020603050405020304" pitchFamily="18" charset="0"/>
                            <a:cs typeface="Times New Roman" panose="02020603050405020304" pitchFamily="18" charset="0"/>
                          </a:rPr>
                          <m:t>S</m:t>
                        </m:r>
                      </m:e>
                      <m:sup>
                        <m:r>
                          <a:rPr lang="en-US" sz="3600" b="0" i="1" smtClean="0">
                            <a:effectLst/>
                            <a:latin typeface="Cambria Math" panose="02040503050406030204" pitchFamily="18" charset="0"/>
                            <a:cs typeface="Times New Roman" panose="02020603050405020304" pitchFamily="18" charset="0"/>
                          </a:rPr>
                          <m:t>2</m:t>
                        </m:r>
                      </m:sup>
                    </m:sSup>
                  </m:oMath>
                </a14:m>
                <a:r>
                  <a:rPr lang="en-US" sz="3600" b="0" i="0" dirty="0">
                    <a:effectLst/>
                    <a:latin typeface="Times New Roman" panose="02020603050405020304" pitchFamily="18" charset="0"/>
                    <a:cs typeface="Times New Roman" panose="02020603050405020304" pitchFamily="18" charset="0"/>
                  </a:rPr>
                  <a:t>AC: Energy-Based Reinforcement Learning</a:t>
                </a:r>
                <a:br>
                  <a:rPr lang="en-US" sz="3600" dirty="0">
                    <a:latin typeface="Times New Roman" panose="02020603050405020304" pitchFamily="18" charset="0"/>
                    <a:cs typeface="Times New Roman" panose="02020603050405020304" pitchFamily="18" charset="0"/>
                  </a:rPr>
                </a:br>
                <a:r>
                  <a:rPr lang="en-US" sz="3600" b="0" i="0" dirty="0">
                    <a:effectLst/>
                    <a:latin typeface="Times New Roman" panose="02020603050405020304" pitchFamily="18" charset="0"/>
                    <a:cs typeface="Times New Roman" panose="02020603050405020304" pitchFamily="18" charset="0"/>
                  </a:rPr>
                  <a:t>With </a:t>
                </a:r>
                <a:r>
                  <a:rPr lang="en-US" sz="3600" b="1" i="0" dirty="0">
                    <a:effectLst/>
                    <a:latin typeface="Times New Roman" panose="02020603050405020304" pitchFamily="18" charset="0"/>
                    <a:cs typeface="Times New Roman" panose="02020603050405020304" pitchFamily="18" charset="0"/>
                  </a:rPr>
                  <a:t>S</a:t>
                </a:r>
                <a:r>
                  <a:rPr lang="en-US" sz="3600" b="0" i="0" dirty="0">
                    <a:effectLst/>
                    <a:latin typeface="Times New Roman" panose="02020603050405020304" pitchFamily="18" charset="0"/>
                    <a:cs typeface="Times New Roman" panose="02020603050405020304" pitchFamily="18" charset="0"/>
                  </a:rPr>
                  <a:t>tein </a:t>
                </a:r>
                <a:r>
                  <a:rPr lang="en-US" sz="3600" b="1" i="0" dirty="0">
                    <a:effectLst/>
                    <a:latin typeface="Times New Roman" panose="02020603050405020304" pitchFamily="18" charset="0"/>
                    <a:cs typeface="Times New Roman" panose="02020603050405020304" pitchFamily="18" charset="0"/>
                  </a:rPr>
                  <a:t>S</a:t>
                </a:r>
                <a:r>
                  <a:rPr lang="en-US" sz="3600" b="0" i="0" dirty="0">
                    <a:effectLst/>
                    <a:latin typeface="Times New Roman" panose="02020603050405020304" pitchFamily="18" charset="0"/>
                    <a:cs typeface="Times New Roman" panose="02020603050405020304" pitchFamily="18" charset="0"/>
                  </a:rPr>
                  <a:t>oft </a:t>
                </a:r>
                <a:r>
                  <a:rPr lang="en-US" sz="3600" b="1" i="0" dirty="0">
                    <a:effectLst/>
                    <a:latin typeface="Times New Roman" panose="02020603050405020304" pitchFamily="18" charset="0"/>
                    <a:cs typeface="Times New Roman" panose="02020603050405020304" pitchFamily="18" charset="0"/>
                  </a:rPr>
                  <a:t>A</a:t>
                </a:r>
                <a:r>
                  <a:rPr lang="en-US" sz="3600" b="0" i="0" dirty="0">
                    <a:effectLst/>
                    <a:latin typeface="Times New Roman" panose="02020603050405020304" pitchFamily="18" charset="0"/>
                    <a:cs typeface="Times New Roman" panose="02020603050405020304" pitchFamily="18" charset="0"/>
                  </a:rPr>
                  <a:t>ctor </a:t>
                </a:r>
                <a:r>
                  <a:rPr lang="en-US" sz="3600" b="1" i="0" dirty="0">
                    <a:effectLst/>
                    <a:latin typeface="Times New Roman" panose="02020603050405020304" pitchFamily="18" charset="0"/>
                    <a:cs typeface="Times New Roman" panose="02020603050405020304" pitchFamily="18" charset="0"/>
                  </a:rPr>
                  <a:t>C</a:t>
                </a:r>
                <a:r>
                  <a:rPr lang="en-US" sz="3600" b="0" i="0" dirty="0">
                    <a:effectLst/>
                    <a:latin typeface="Times New Roman" panose="02020603050405020304" pitchFamily="18" charset="0"/>
                    <a:cs typeface="Times New Roman" panose="02020603050405020304" pitchFamily="18" charset="0"/>
                  </a:rPr>
                  <a:t>ritic</a:t>
                </a:r>
                <a:endParaRPr lang="en-QA" sz="3600"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302CB35E-85A4-BCDE-8A6C-2718DFEC2F00}"/>
                  </a:ext>
                </a:extLst>
              </p:cNvPr>
              <p:cNvSpPr>
                <a:spLocks noGrp="1" noRot="1" noChangeAspect="1" noMove="1" noResize="1" noEditPoints="1" noAdjustHandles="1" noChangeArrowheads="1" noChangeShapeType="1" noTextEdit="1"/>
              </p:cNvSpPr>
              <p:nvPr>
                <p:ph type="ctrTitle"/>
              </p:nvPr>
            </p:nvSpPr>
            <p:spPr>
              <a:xfrm>
                <a:off x="1563756" y="2370285"/>
                <a:ext cx="9144000" cy="1460199"/>
              </a:xfrm>
              <a:blipFill>
                <a:blip r:embed="rId3"/>
                <a:stretch>
                  <a:fillRect b="-15517"/>
                </a:stretch>
              </a:blipFill>
            </p:spPr>
            <p:txBody>
              <a:bodyPr/>
              <a:lstStyle/>
              <a:p>
                <a:r>
                  <a:rPr lang="en-QA">
                    <a:noFill/>
                  </a:rPr>
                  <a:t> </a:t>
                </a:r>
              </a:p>
            </p:txBody>
          </p:sp>
        </mc:Fallback>
      </mc:AlternateContent>
    </p:spTree>
    <p:extLst>
      <p:ext uri="{BB962C8B-B14F-4D97-AF65-F5344CB8AC3E}">
        <p14:creationId xmlns:p14="http://schemas.microsoft.com/office/powerpoint/2010/main" val="49739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289A-DBE5-AD34-FAA0-C4E27B72F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0EBA5-5EAE-0F80-12E7-262D1E570206}"/>
              </a:ext>
            </a:extLst>
          </p:cNvPr>
          <p:cNvSpPr>
            <a:spLocks noGrp="1"/>
          </p:cNvSpPr>
          <p:nvPr>
            <p:ph type="title"/>
          </p:nvPr>
        </p:nvSpPr>
        <p:spPr>
          <a:xfrm>
            <a:off x="838200" y="50799"/>
            <a:ext cx="10515600"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Max-Entropy Reinforcement Learning</a:t>
            </a:r>
          </a:p>
        </p:txBody>
      </p:sp>
      <p:grpSp>
        <p:nvGrpSpPr>
          <p:cNvPr id="14" name="Group 13">
            <a:extLst>
              <a:ext uri="{FF2B5EF4-FFF2-40B4-BE49-F238E27FC236}">
                <a16:creationId xmlns:a16="http://schemas.microsoft.com/office/drawing/2014/main" id="{65F221B4-9B2B-79C6-A6B0-6B2CDAF231E9}"/>
              </a:ext>
            </a:extLst>
          </p:cNvPr>
          <p:cNvGrpSpPr/>
          <p:nvPr/>
        </p:nvGrpSpPr>
        <p:grpSpPr>
          <a:xfrm>
            <a:off x="8599712" y="2547255"/>
            <a:ext cx="2446284" cy="642258"/>
            <a:chOff x="8599712" y="2547255"/>
            <a:chExt cx="2446284" cy="642258"/>
          </a:xfrm>
        </p:grpSpPr>
        <p:sp>
          <p:nvSpPr>
            <p:cNvPr id="7" name="Left Brace 6">
              <a:extLst>
                <a:ext uri="{FF2B5EF4-FFF2-40B4-BE49-F238E27FC236}">
                  <a16:creationId xmlns:a16="http://schemas.microsoft.com/office/drawing/2014/main" id="{BC632364-D773-5109-E55A-53851EFE7E1C}"/>
                </a:ext>
              </a:extLst>
            </p:cNvPr>
            <p:cNvSpPr/>
            <p:nvPr/>
          </p:nvSpPr>
          <p:spPr>
            <a:xfrm rot="10800000">
              <a:off x="8599712" y="2547255"/>
              <a:ext cx="163286" cy="6422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91A2E9-49B5-D34A-9D01-A88F7A0B2675}"/>
                    </a:ext>
                  </a:extLst>
                </p:cNvPr>
                <p:cNvSpPr txBox="1"/>
                <p:nvPr/>
              </p:nvSpPr>
              <p:spPr>
                <a:xfrm>
                  <a:off x="8762999" y="2657628"/>
                  <a:ext cx="2282997" cy="400110"/>
                </a:xfrm>
                <a:prstGeom prst="rect">
                  <a:avLst/>
                </a:prstGeom>
                <a:noFill/>
              </p:spPr>
              <p:txBody>
                <a:bodyPr wrap="none" rtlCol="0">
                  <a:spAutoFit/>
                </a:bodyPr>
                <a:lstStyle/>
                <a:p>
                  <a14:m>
                    <m:oMath xmlns:m="http://schemas.openxmlformats.org/officeDocument/2006/math">
                      <m:r>
                        <a:rPr lang="en-US" sz="2000" i="1"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schemeClr val="accent2"/>
                      </a:solidFill>
                      <a:latin typeface="Times New Roman" panose="02020603050405020304" pitchFamily="18" charset="0"/>
                      <a:cs typeface="Times New Roman" panose="02020603050405020304" pitchFamily="18" charset="0"/>
                    </a:rPr>
                    <a:t> Stochastic policy</a:t>
                  </a:r>
                  <a:endParaRPr lang="en-QA" sz="2000" dirty="0"/>
                </a:p>
              </p:txBody>
            </p:sp>
          </mc:Choice>
          <mc:Fallback xmlns="">
            <p:sp>
              <p:nvSpPr>
                <p:cNvPr id="8" name="TextBox 7">
                  <a:extLst>
                    <a:ext uri="{FF2B5EF4-FFF2-40B4-BE49-F238E27FC236}">
                      <a16:creationId xmlns:a16="http://schemas.microsoft.com/office/drawing/2014/main" id="{2F33AF43-2ECF-98C2-C959-DECC5463E255}"/>
                    </a:ext>
                  </a:extLst>
                </p:cNvPr>
                <p:cNvSpPr txBox="1">
                  <a:spLocks noRot="1" noChangeAspect="1" noMove="1" noResize="1" noEditPoints="1" noAdjustHandles="1" noChangeArrowheads="1" noChangeShapeType="1" noTextEdit="1"/>
                </p:cNvSpPr>
                <p:nvPr/>
              </p:nvSpPr>
              <p:spPr>
                <a:xfrm>
                  <a:off x="8762999" y="2657628"/>
                  <a:ext cx="2282997" cy="400110"/>
                </a:xfrm>
                <a:prstGeom prst="rect">
                  <a:avLst/>
                </a:prstGeom>
                <a:blipFill>
                  <a:blip r:embed="rId5"/>
                  <a:stretch>
                    <a:fillRect t="-9375" b="-28125"/>
                  </a:stretch>
                </a:blipFill>
              </p:spPr>
              <p:txBody>
                <a:bodyPr/>
                <a:lstStyle/>
                <a:p>
                  <a:r>
                    <a:rPr lang="en-QA">
                      <a:noFill/>
                    </a:rPr>
                    <a:t> </a:t>
                  </a:r>
                </a:p>
              </p:txBody>
            </p:sp>
          </mc:Fallback>
        </mc:AlternateContent>
      </p:grpSp>
      <p:sp>
        <p:nvSpPr>
          <p:cNvPr id="13" name="TextBox 12">
            <a:extLst>
              <a:ext uri="{FF2B5EF4-FFF2-40B4-BE49-F238E27FC236}">
                <a16:creationId xmlns:a16="http://schemas.microsoft.com/office/drawing/2014/main" id="{00118193-148A-3E07-C2E9-7EA44CD454EE}"/>
              </a:ext>
            </a:extLst>
          </p:cNvPr>
          <p:cNvSpPr txBox="1"/>
          <p:nvPr/>
        </p:nvSpPr>
        <p:spPr>
          <a:xfrm>
            <a:off x="9145392" y="4257454"/>
            <a:ext cx="2953083"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https://</a:t>
            </a:r>
            <a:r>
              <a:rPr lang="en-US" sz="1600" dirty="0" err="1">
                <a:latin typeface="Arial" panose="020B0604020202020204" pitchFamily="34" charset="0"/>
                <a:cs typeface="Arial" panose="020B0604020202020204" pitchFamily="34" charset="0"/>
              </a:rPr>
              <a:t>bair.berkeley.edu</a:t>
            </a:r>
            <a:r>
              <a:rPr lang="en-US" sz="1600" dirty="0">
                <a:latin typeface="Arial" panose="020B0604020202020204" pitchFamily="34" charset="0"/>
                <a:cs typeface="Arial" panose="020B0604020202020204" pitchFamily="34" charset="0"/>
              </a:rPr>
              <a:t>/blog/2017/10/06/soft-q-learning/</a:t>
            </a:r>
            <a:endParaRPr lang="en-QA" sz="16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E5B51B6-E1CE-54F0-F40A-E8A3D66DB577}"/>
              </a:ext>
            </a:extLst>
          </p:cNvPr>
          <p:cNvSpPr/>
          <p:nvPr/>
        </p:nvSpPr>
        <p:spPr>
          <a:xfrm>
            <a:off x="3635828" y="2208969"/>
            <a:ext cx="1785257" cy="305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19" name="Rectangle 18">
            <a:extLst>
              <a:ext uri="{FF2B5EF4-FFF2-40B4-BE49-F238E27FC236}">
                <a16:creationId xmlns:a16="http://schemas.microsoft.com/office/drawing/2014/main" id="{81C82FF5-81E1-AD25-8619-3CACCC4FAF20}"/>
              </a:ext>
            </a:extLst>
          </p:cNvPr>
          <p:cNvSpPr/>
          <p:nvPr/>
        </p:nvSpPr>
        <p:spPr>
          <a:xfrm>
            <a:off x="8522013" y="2373087"/>
            <a:ext cx="2721424"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nvGrpSpPr>
          <p:cNvPr id="15" name="Group 14">
            <a:extLst>
              <a:ext uri="{FF2B5EF4-FFF2-40B4-BE49-F238E27FC236}">
                <a16:creationId xmlns:a16="http://schemas.microsoft.com/office/drawing/2014/main" id="{1E78CD5F-B08C-8C93-3CF6-A3DF05661A46}"/>
              </a:ext>
            </a:extLst>
          </p:cNvPr>
          <p:cNvGrpSpPr/>
          <p:nvPr/>
        </p:nvGrpSpPr>
        <p:grpSpPr>
          <a:xfrm>
            <a:off x="9691073" y="1734536"/>
            <a:ext cx="1861722" cy="2491545"/>
            <a:chOff x="9381715" y="1626584"/>
            <a:chExt cx="1861722" cy="2491545"/>
          </a:xfrm>
        </p:grpSpPr>
        <p:pic>
          <p:nvPicPr>
            <p:cNvPr id="9" name="Picture 8">
              <a:extLst>
                <a:ext uri="{FF2B5EF4-FFF2-40B4-BE49-F238E27FC236}">
                  <a16:creationId xmlns:a16="http://schemas.microsoft.com/office/drawing/2014/main" id="{01E32B1D-B73E-7A7F-882D-601702213D2D}"/>
                </a:ext>
              </a:extLst>
            </p:cNvPr>
            <p:cNvPicPr>
              <a:picLocks noChangeAspect="1"/>
            </p:cNvPicPr>
            <p:nvPr/>
          </p:nvPicPr>
          <p:blipFill rotWithShape="1">
            <a:blip r:embed="rId6"/>
            <a:srcRect l="3782" t="8748" r="54194" b="9950"/>
            <a:stretch/>
          </p:blipFill>
          <p:spPr>
            <a:xfrm>
              <a:off x="9381715" y="1626584"/>
              <a:ext cx="1818183" cy="1230086"/>
            </a:xfrm>
            <a:prstGeom prst="rect">
              <a:avLst/>
            </a:prstGeom>
          </p:spPr>
        </p:pic>
        <p:pic>
          <p:nvPicPr>
            <p:cNvPr id="10" name="Picture 9">
              <a:extLst>
                <a:ext uri="{FF2B5EF4-FFF2-40B4-BE49-F238E27FC236}">
                  <a16:creationId xmlns:a16="http://schemas.microsoft.com/office/drawing/2014/main" id="{AAEBC335-2B77-B718-DA0D-1EBEDDA83058}"/>
                </a:ext>
              </a:extLst>
            </p:cNvPr>
            <p:cNvPicPr>
              <a:picLocks noChangeAspect="1"/>
            </p:cNvPicPr>
            <p:nvPr/>
          </p:nvPicPr>
          <p:blipFill rotWithShape="1">
            <a:blip r:embed="rId6"/>
            <a:srcRect l="52347" t="8748" r="4622" b="9950"/>
            <a:stretch/>
          </p:blipFill>
          <p:spPr>
            <a:xfrm>
              <a:off x="9381715" y="2888043"/>
              <a:ext cx="1861722" cy="1230086"/>
            </a:xfrm>
            <a:prstGeom prst="rect">
              <a:avLst/>
            </a:prstGeom>
          </p:spPr>
        </p:pic>
      </p:grpSp>
      <p:pic>
        <p:nvPicPr>
          <p:cNvPr id="23" name="Picture 22">
            <a:extLst>
              <a:ext uri="{FF2B5EF4-FFF2-40B4-BE49-F238E27FC236}">
                <a16:creationId xmlns:a16="http://schemas.microsoft.com/office/drawing/2014/main" id="{0431DD55-668E-68EF-3A80-DBA87291E58C}"/>
              </a:ext>
            </a:extLst>
          </p:cNvPr>
          <p:cNvPicPr>
            <a:picLocks noChangeAspect="1"/>
          </p:cNvPicPr>
          <p:nvPr/>
        </p:nvPicPr>
        <p:blipFill rotWithShape="1">
          <a:blip r:embed="rId7"/>
          <a:srcRect t="20860" r="5742"/>
          <a:stretch/>
        </p:blipFill>
        <p:spPr>
          <a:xfrm>
            <a:off x="2021735" y="2046644"/>
            <a:ext cx="6389915" cy="583722"/>
          </a:xfrm>
          <a:prstGeom prst="rect">
            <a:avLst/>
          </a:prstGeom>
        </p:spPr>
      </p:pic>
      <p:sp>
        <p:nvSpPr>
          <p:cNvPr id="24" name="TextBox 23">
            <a:extLst>
              <a:ext uri="{FF2B5EF4-FFF2-40B4-BE49-F238E27FC236}">
                <a16:creationId xmlns:a16="http://schemas.microsoft.com/office/drawing/2014/main" id="{24FC9C23-979D-97BF-1567-E6C850DB250D}"/>
              </a:ext>
            </a:extLst>
          </p:cNvPr>
          <p:cNvSpPr txBox="1"/>
          <p:nvPr/>
        </p:nvSpPr>
        <p:spPr>
          <a:xfrm>
            <a:off x="6063343" y="7206343"/>
            <a:ext cx="184731" cy="369332"/>
          </a:xfrm>
          <a:prstGeom prst="rect">
            <a:avLst/>
          </a:prstGeom>
          <a:noFill/>
        </p:spPr>
        <p:txBody>
          <a:bodyPr wrap="none" rtlCol="0">
            <a:spAutoFit/>
          </a:bodyPr>
          <a:lstStyle/>
          <a:p>
            <a:endParaRPr lang="en-QA" dirty="0"/>
          </a:p>
        </p:txBody>
      </p:sp>
      <p:sp>
        <p:nvSpPr>
          <p:cNvPr id="28" name="TextBox 27">
            <a:extLst>
              <a:ext uri="{FF2B5EF4-FFF2-40B4-BE49-F238E27FC236}">
                <a16:creationId xmlns:a16="http://schemas.microsoft.com/office/drawing/2014/main" id="{87DDDF76-968D-DC86-0BFD-B20652303C7C}"/>
              </a:ext>
            </a:extLst>
          </p:cNvPr>
          <p:cNvSpPr txBox="1"/>
          <p:nvPr/>
        </p:nvSpPr>
        <p:spPr>
          <a:xfrm>
            <a:off x="3617501" y="5758327"/>
            <a:ext cx="4956998" cy="400110"/>
          </a:xfrm>
          <a:prstGeom prst="rect">
            <a:avLst/>
          </a:prstGeom>
          <a:noFill/>
          <a:ln w="19050">
            <a:noFill/>
          </a:ln>
        </p:spPr>
        <p:txBody>
          <a:bodyPr wrap="none" rtlCol="0">
            <a:spAutoFit/>
          </a:bodyPr>
          <a:lstStyle/>
          <a:p>
            <a:pPr algn="ctr"/>
            <a:r>
              <a:rPr lang="en-QA" sz="2000" b="1" dirty="0">
                <a:latin typeface="Times New Roman" panose="02020603050405020304" pitchFamily="18" charset="0"/>
                <a:cs typeface="Times New Roman" panose="02020603050405020304" pitchFamily="18" charset="0"/>
              </a:rPr>
              <a:t>How can we estimate the entropy of EBMs?</a:t>
            </a:r>
          </a:p>
        </p:txBody>
      </p:sp>
      <p:grpSp>
        <p:nvGrpSpPr>
          <p:cNvPr id="27" name="Group 26">
            <a:extLst>
              <a:ext uri="{FF2B5EF4-FFF2-40B4-BE49-F238E27FC236}">
                <a16:creationId xmlns:a16="http://schemas.microsoft.com/office/drawing/2014/main" id="{13798616-7A09-AE0A-C39A-67B05310634F}"/>
              </a:ext>
            </a:extLst>
          </p:cNvPr>
          <p:cNvGrpSpPr/>
          <p:nvPr/>
        </p:nvGrpSpPr>
        <p:grpSpPr>
          <a:xfrm>
            <a:off x="5094147" y="2547255"/>
            <a:ext cx="1861722" cy="1316828"/>
            <a:chOff x="5094147" y="2547255"/>
            <a:chExt cx="1861722" cy="1316828"/>
          </a:xfrm>
        </p:grpSpPr>
        <p:cxnSp>
          <p:nvCxnSpPr>
            <p:cNvPr id="11" name="Straight Arrow Connector 10">
              <a:extLst>
                <a:ext uri="{FF2B5EF4-FFF2-40B4-BE49-F238E27FC236}">
                  <a16:creationId xmlns:a16="http://schemas.microsoft.com/office/drawing/2014/main" id="{3AA2FEE5-F65F-835D-3B4D-4D91AD66B889}"/>
                </a:ext>
              </a:extLst>
            </p:cNvPr>
            <p:cNvCxnSpPr/>
            <p:nvPr/>
          </p:nvCxnSpPr>
          <p:spPr>
            <a:xfrm>
              <a:off x="6025008" y="2547255"/>
              <a:ext cx="0" cy="510483"/>
            </a:xfrm>
            <a:prstGeom prst="straightConnector1">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5BA64D-6377-ED86-4958-A29FC2FB61FE}"/>
                </a:ext>
              </a:extLst>
            </p:cNvPr>
            <p:cNvSpPr txBox="1"/>
            <p:nvPr/>
          </p:nvSpPr>
          <p:spPr>
            <a:xfrm>
              <a:off x="5094147" y="3156197"/>
              <a:ext cx="1861722" cy="707886"/>
            </a:xfrm>
            <a:prstGeom prst="rect">
              <a:avLst/>
            </a:prstGeom>
            <a:noFill/>
          </p:spPr>
          <p:txBody>
            <a:bodyPr wrap="square" rtlCol="0">
              <a:spAutoFit/>
            </a:bodyPr>
            <a:lstStyle/>
            <a:p>
              <a:pPr algn="ctr"/>
              <a:r>
                <a:rPr lang="en-QA" sz="2000" dirty="0">
                  <a:solidFill>
                    <a:schemeClr val="accent2"/>
                  </a:solidFill>
                  <a:latin typeface="Times New Roman" panose="02020603050405020304" pitchFamily="18" charset="0"/>
                  <a:cs typeface="Times New Roman" panose="02020603050405020304" pitchFamily="18" charset="0"/>
                </a:rPr>
                <a:t>Expected future reward</a:t>
              </a:r>
            </a:p>
          </p:txBody>
        </p:sp>
      </p:grpSp>
      <p:grpSp>
        <p:nvGrpSpPr>
          <p:cNvPr id="29" name="Group 28">
            <a:extLst>
              <a:ext uri="{FF2B5EF4-FFF2-40B4-BE49-F238E27FC236}">
                <a16:creationId xmlns:a16="http://schemas.microsoft.com/office/drawing/2014/main" id="{E8C7EB8D-063E-8405-B7C0-75BCD339DD56}"/>
              </a:ext>
            </a:extLst>
          </p:cNvPr>
          <p:cNvGrpSpPr/>
          <p:nvPr/>
        </p:nvGrpSpPr>
        <p:grpSpPr>
          <a:xfrm>
            <a:off x="7069915" y="2547255"/>
            <a:ext cx="1861722" cy="1311255"/>
            <a:chOff x="7069915" y="2547255"/>
            <a:chExt cx="1861722" cy="1311255"/>
          </a:xfrm>
        </p:grpSpPr>
        <p:cxnSp>
          <p:nvCxnSpPr>
            <p:cNvPr id="16" name="Straight Arrow Connector 15">
              <a:extLst>
                <a:ext uri="{FF2B5EF4-FFF2-40B4-BE49-F238E27FC236}">
                  <a16:creationId xmlns:a16="http://schemas.microsoft.com/office/drawing/2014/main" id="{39D23BB1-13F5-3D9B-5BC4-FEB97425C185}"/>
                </a:ext>
              </a:extLst>
            </p:cNvPr>
            <p:cNvCxnSpPr/>
            <p:nvPr/>
          </p:nvCxnSpPr>
          <p:spPr>
            <a:xfrm>
              <a:off x="7992955" y="2547255"/>
              <a:ext cx="0" cy="510483"/>
            </a:xfrm>
            <a:prstGeom prst="straightConnector1">
              <a:avLst/>
            </a:prstGeom>
            <a:ln w="254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6973FF0-9CC9-AB8E-AF39-C05C0BF6F434}"/>
                </a:ext>
              </a:extLst>
            </p:cNvPr>
            <p:cNvSpPr txBox="1"/>
            <p:nvPr/>
          </p:nvSpPr>
          <p:spPr>
            <a:xfrm>
              <a:off x="7069915" y="3150624"/>
              <a:ext cx="1861722" cy="707886"/>
            </a:xfrm>
            <a:prstGeom prst="rect">
              <a:avLst/>
            </a:prstGeom>
            <a:noFill/>
          </p:spPr>
          <p:txBody>
            <a:bodyPr wrap="square" rtlCol="0">
              <a:spAutoFit/>
            </a:bodyPr>
            <a:lstStyle/>
            <a:p>
              <a:pPr algn="ctr"/>
              <a:r>
                <a:rPr lang="en-QA" sz="2000" dirty="0">
                  <a:solidFill>
                    <a:schemeClr val="accent1"/>
                  </a:solidFill>
                  <a:latin typeface="Times New Roman" panose="02020603050405020304" pitchFamily="18" charset="0"/>
                  <a:cs typeface="Times New Roman" panose="02020603050405020304" pitchFamily="18" charset="0"/>
                </a:rPr>
                <a:t>Expected future entropy</a:t>
              </a:r>
            </a:p>
          </p:txBody>
        </p:sp>
      </p:grpSp>
      <p:sp>
        <p:nvSpPr>
          <p:cNvPr id="22" name="TextBox 21">
            <a:extLst>
              <a:ext uri="{FF2B5EF4-FFF2-40B4-BE49-F238E27FC236}">
                <a16:creationId xmlns:a16="http://schemas.microsoft.com/office/drawing/2014/main" id="{536EE04B-75CB-53AE-9856-4CCAD6DC3201}"/>
              </a:ext>
            </a:extLst>
          </p:cNvPr>
          <p:cNvSpPr txBox="1"/>
          <p:nvPr/>
        </p:nvSpPr>
        <p:spPr>
          <a:xfrm>
            <a:off x="276988" y="4410541"/>
            <a:ext cx="2153154" cy="400110"/>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Optimal Solution:</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566F16C-8249-E40E-FF37-FF3D58F7FED1}"/>
                  </a:ext>
                </a:extLst>
              </p:cNvPr>
              <p:cNvSpPr txBox="1"/>
              <p:nvPr/>
            </p:nvSpPr>
            <p:spPr>
              <a:xfrm>
                <a:off x="2467880" y="4276263"/>
                <a:ext cx="2593082"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𝜋</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i="0" smtClean="0">
                              <a:latin typeface="Cambria Math" panose="02040503050406030204" pitchFamily="18" charset="0"/>
                            </a:rPr>
                            <m:t>exp</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num>
                        <m:den>
                          <m:r>
                            <a:rPr lang="en-US" sz="2000" b="0" i="1" smtClean="0">
                              <a:latin typeface="Cambria Math" panose="02040503050406030204" pitchFamily="18" charset="0"/>
                            </a:rPr>
                            <m:t>𝑍</m:t>
                          </m:r>
                        </m:den>
                      </m:f>
                    </m:oMath>
                  </m:oMathPara>
                </a14:m>
                <a:endParaRPr lang="en-QA" sz="2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566F16C-8249-E40E-FF37-FF3D58F7FED1}"/>
                  </a:ext>
                </a:extLst>
              </p:cNvPr>
              <p:cNvSpPr txBox="1">
                <a:spLocks noRot="1" noChangeAspect="1" noMove="1" noResize="1" noEditPoints="1" noAdjustHandles="1" noChangeArrowheads="1" noChangeShapeType="1" noTextEdit="1"/>
              </p:cNvSpPr>
              <p:nvPr/>
            </p:nvSpPr>
            <p:spPr>
              <a:xfrm>
                <a:off x="2467880" y="4276263"/>
                <a:ext cx="2593082" cy="584199"/>
              </a:xfrm>
              <a:prstGeom prst="rect">
                <a:avLst/>
              </a:prstGeom>
              <a:blipFill>
                <a:blip r:embed="rId8"/>
                <a:stretch>
                  <a:fillRect l="-976" t="-8511" r="-2927" b="-14894"/>
                </a:stretch>
              </a:blipFill>
            </p:spPr>
            <p:txBody>
              <a:bodyPr/>
              <a:lstStyle/>
              <a:p>
                <a:r>
                  <a:rPr lang="en-QA">
                    <a:noFill/>
                  </a:rPr>
                  <a:t> </a:t>
                </a:r>
              </a:p>
            </p:txBody>
          </p:sp>
        </mc:Fallback>
      </mc:AlternateContent>
      <p:sp>
        <p:nvSpPr>
          <p:cNvPr id="3" name="Rectangle 2">
            <a:extLst>
              <a:ext uri="{FF2B5EF4-FFF2-40B4-BE49-F238E27FC236}">
                <a16:creationId xmlns:a16="http://schemas.microsoft.com/office/drawing/2014/main" id="{5D720822-9CD7-EF29-6A07-9F84D7088BF4}"/>
              </a:ext>
            </a:extLst>
          </p:cNvPr>
          <p:cNvSpPr/>
          <p:nvPr/>
        </p:nvSpPr>
        <p:spPr>
          <a:xfrm>
            <a:off x="9482203" y="2995995"/>
            <a:ext cx="2217107" cy="12300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7514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P spid="22" grpId="0"/>
      <p:bldP spid="30"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A0A6-560E-E656-AC0E-D1B1CC7468B7}"/>
              </a:ext>
            </a:extLst>
          </p:cNvPr>
          <p:cNvSpPr>
            <a:spLocks noGrp="1"/>
          </p:cNvSpPr>
          <p:nvPr>
            <p:ph type="title"/>
          </p:nvPr>
        </p:nvSpPr>
        <p:spPr>
          <a:xfrm>
            <a:off x="838200" y="50795"/>
            <a:ext cx="10515600" cy="1325563"/>
          </a:xfrm>
        </p:spPr>
        <p:txBody>
          <a:bodyPr>
            <a:normAutofit/>
          </a:bodyPr>
          <a:lstStyle/>
          <a:p>
            <a:pPr algn="ctr"/>
            <a:r>
              <a:rPr lang="en-QA" sz="3200" dirty="0">
                <a:latin typeface="Times New Roman" panose="02020603050405020304" pitchFamily="18" charset="0"/>
                <a:cs typeface="Times New Roman" panose="02020603050405020304" pitchFamily="18" charset="0"/>
              </a:rPr>
              <a:t>Max-Entr RL: Landmark Algorithms</a:t>
            </a:r>
          </a:p>
        </p:txBody>
      </p:sp>
      <p:grpSp>
        <p:nvGrpSpPr>
          <p:cNvPr id="14" name="Group 13">
            <a:extLst>
              <a:ext uri="{FF2B5EF4-FFF2-40B4-BE49-F238E27FC236}">
                <a16:creationId xmlns:a16="http://schemas.microsoft.com/office/drawing/2014/main" id="{78A8C6FB-1C2D-D49F-6DFB-481091368E6D}"/>
              </a:ext>
            </a:extLst>
          </p:cNvPr>
          <p:cNvGrpSpPr/>
          <p:nvPr/>
        </p:nvGrpSpPr>
        <p:grpSpPr>
          <a:xfrm>
            <a:off x="8599712" y="2547255"/>
            <a:ext cx="2446284" cy="642258"/>
            <a:chOff x="8599712" y="2547255"/>
            <a:chExt cx="2446284" cy="642258"/>
          </a:xfrm>
        </p:grpSpPr>
        <p:sp>
          <p:nvSpPr>
            <p:cNvPr id="7" name="Left Brace 6">
              <a:extLst>
                <a:ext uri="{FF2B5EF4-FFF2-40B4-BE49-F238E27FC236}">
                  <a16:creationId xmlns:a16="http://schemas.microsoft.com/office/drawing/2014/main" id="{11F08984-41CF-9C63-5FDF-EEDF4C2B7DF8}"/>
                </a:ext>
              </a:extLst>
            </p:cNvPr>
            <p:cNvSpPr/>
            <p:nvPr/>
          </p:nvSpPr>
          <p:spPr>
            <a:xfrm rot="10800000">
              <a:off x="8599712" y="2547255"/>
              <a:ext cx="163286" cy="64225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33AF43-2ECF-98C2-C959-DECC5463E255}"/>
                    </a:ext>
                  </a:extLst>
                </p:cNvPr>
                <p:cNvSpPr txBox="1"/>
                <p:nvPr/>
              </p:nvSpPr>
              <p:spPr>
                <a:xfrm>
                  <a:off x="8762999" y="2657628"/>
                  <a:ext cx="2282997" cy="400110"/>
                </a:xfrm>
                <a:prstGeom prst="rect">
                  <a:avLst/>
                </a:prstGeom>
                <a:noFill/>
              </p:spPr>
              <p:txBody>
                <a:bodyPr wrap="none" rtlCol="0">
                  <a:spAutoFit/>
                </a:bodyPr>
                <a:lstStyle/>
                <a:p>
                  <a14:m>
                    <m:oMath xmlns:m="http://schemas.openxmlformats.org/officeDocument/2006/math">
                      <m:r>
                        <a:rPr lang="en-US" sz="2000" i="1"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schemeClr val="accent2"/>
                      </a:solidFill>
                      <a:latin typeface="Times New Roman" panose="02020603050405020304" pitchFamily="18" charset="0"/>
                      <a:cs typeface="Times New Roman" panose="02020603050405020304" pitchFamily="18" charset="0"/>
                    </a:rPr>
                    <a:t> Stochastic policy</a:t>
                  </a:r>
                  <a:endParaRPr lang="en-QA" sz="2000" dirty="0"/>
                </a:p>
              </p:txBody>
            </p:sp>
          </mc:Choice>
          <mc:Fallback xmlns="">
            <p:sp>
              <p:nvSpPr>
                <p:cNvPr id="8" name="TextBox 7">
                  <a:extLst>
                    <a:ext uri="{FF2B5EF4-FFF2-40B4-BE49-F238E27FC236}">
                      <a16:creationId xmlns:a16="http://schemas.microsoft.com/office/drawing/2014/main" id="{2F33AF43-2ECF-98C2-C959-DECC5463E255}"/>
                    </a:ext>
                  </a:extLst>
                </p:cNvPr>
                <p:cNvSpPr txBox="1">
                  <a:spLocks noRot="1" noChangeAspect="1" noMove="1" noResize="1" noEditPoints="1" noAdjustHandles="1" noChangeArrowheads="1" noChangeShapeType="1" noTextEdit="1"/>
                </p:cNvSpPr>
                <p:nvPr/>
              </p:nvSpPr>
              <p:spPr>
                <a:xfrm>
                  <a:off x="8762999" y="2657628"/>
                  <a:ext cx="2282997" cy="400110"/>
                </a:xfrm>
                <a:prstGeom prst="rect">
                  <a:avLst/>
                </a:prstGeom>
                <a:blipFill>
                  <a:blip r:embed="rId3"/>
                  <a:stretch>
                    <a:fillRect t="-9375" b="-28125"/>
                  </a:stretch>
                </a:blipFill>
              </p:spPr>
              <p:txBody>
                <a:bodyPr/>
                <a:lstStyle/>
                <a:p>
                  <a:r>
                    <a:rPr lang="en-QA">
                      <a:noFill/>
                    </a:rPr>
                    <a:t> </a:t>
                  </a:r>
                </a:p>
              </p:txBody>
            </p:sp>
          </mc:Fallback>
        </mc:AlternateContent>
      </p:grpSp>
      <p:sp>
        <p:nvSpPr>
          <p:cNvPr id="18" name="Rectangle 17">
            <a:extLst>
              <a:ext uri="{FF2B5EF4-FFF2-40B4-BE49-F238E27FC236}">
                <a16:creationId xmlns:a16="http://schemas.microsoft.com/office/drawing/2014/main" id="{7A93E5D1-F5A9-0039-5F6C-D74C44815C99}"/>
              </a:ext>
            </a:extLst>
          </p:cNvPr>
          <p:cNvSpPr/>
          <p:nvPr/>
        </p:nvSpPr>
        <p:spPr>
          <a:xfrm>
            <a:off x="3635828" y="2208969"/>
            <a:ext cx="1785257" cy="305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sp>
        <p:nvSpPr>
          <p:cNvPr id="19" name="Rectangle 18">
            <a:extLst>
              <a:ext uri="{FF2B5EF4-FFF2-40B4-BE49-F238E27FC236}">
                <a16:creationId xmlns:a16="http://schemas.microsoft.com/office/drawing/2014/main" id="{572B717D-F739-5918-6931-92A69BF57F17}"/>
              </a:ext>
            </a:extLst>
          </p:cNvPr>
          <p:cNvSpPr/>
          <p:nvPr/>
        </p:nvSpPr>
        <p:spPr>
          <a:xfrm>
            <a:off x="8522013" y="2373087"/>
            <a:ext cx="2721424"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pic>
        <p:nvPicPr>
          <p:cNvPr id="4" name="Content Placeholder 3">
            <a:extLst>
              <a:ext uri="{FF2B5EF4-FFF2-40B4-BE49-F238E27FC236}">
                <a16:creationId xmlns:a16="http://schemas.microsoft.com/office/drawing/2014/main" id="{F91914D4-669A-1176-3F06-FFB9AD77A626}"/>
              </a:ext>
            </a:extLst>
          </p:cNvPr>
          <p:cNvPicPr>
            <a:picLocks noGrp="1" noChangeAspect="1"/>
          </p:cNvPicPr>
          <p:nvPr>
            <p:ph idx="1"/>
          </p:nvPr>
        </p:nvPicPr>
        <p:blipFill rotWithShape="1">
          <a:blip r:embed="rId4"/>
          <a:srcRect r="5742"/>
          <a:stretch/>
        </p:blipFill>
        <p:spPr>
          <a:xfrm>
            <a:off x="2745111" y="1368730"/>
            <a:ext cx="6701779" cy="773572"/>
          </a:xfrm>
          <a:prstGeom prst="rect">
            <a:avLst/>
          </a:prstGeom>
        </p:spPr>
      </p:pic>
      <p:sp>
        <p:nvSpPr>
          <p:cNvPr id="6" name="TextBox 5">
            <a:extLst>
              <a:ext uri="{FF2B5EF4-FFF2-40B4-BE49-F238E27FC236}">
                <a16:creationId xmlns:a16="http://schemas.microsoft.com/office/drawing/2014/main" id="{CCB309E6-DF07-E3E3-6A4D-D15D369F0FDB}"/>
              </a:ext>
            </a:extLst>
          </p:cNvPr>
          <p:cNvSpPr txBox="1"/>
          <p:nvPr/>
        </p:nvSpPr>
        <p:spPr>
          <a:xfrm>
            <a:off x="631371" y="2609728"/>
            <a:ext cx="10101943" cy="2246769"/>
          </a:xfrm>
          <a:prstGeom prst="rect">
            <a:avLst/>
          </a:prstGeom>
          <a:noFill/>
        </p:spPr>
        <p:txBody>
          <a:bodyPr wrap="square" rtlCol="0">
            <a:spAutoFit/>
          </a:bodyPr>
          <a:lstStyle/>
          <a:p>
            <a:pPr marL="285750" indent="-285750">
              <a:buFont typeface="Arial" panose="020B0604020202020204" pitchFamily="34" charset="0"/>
              <a:buChar char="•"/>
            </a:pPr>
            <a:r>
              <a:rPr lang="en-QA" sz="2000" b="1" dirty="0">
                <a:latin typeface="Times New Roman" panose="02020603050405020304" pitchFamily="18" charset="0"/>
                <a:cs typeface="Times New Roman" panose="02020603050405020304" pitchFamily="18" charset="0"/>
              </a:rPr>
              <a:t>Soft Q-learning (SQL) </a:t>
            </a:r>
            <a:r>
              <a:rPr lang="en-QA" sz="2000" dirty="0">
                <a:latin typeface="Times New Roman" panose="02020603050405020304" pitchFamily="18" charset="0"/>
                <a:cs typeface="Times New Roman" panose="02020603050405020304" pitchFamily="18" charset="0"/>
              </a:rPr>
              <a:t>[Haarnoja </a:t>
            </a:r>
            <a:r>
              <a:rPr lang="en-QA" sz="2000" i="1" dirty="0">
                <a:latin typeface="Times New Roman" panose="02020603050405020304" pitchFamily="18" charset="0"/>
                <a:cs typeface="Times New Roman" panose="02020603050405020304" pitchFamily="18" charset="0"/>
              </a:rPr>
              <a:t>et al.</a:t>
            </a:r>
            <a:r>
              <a:rPr lang="en-QA" sz="2000" dirty="0">
                <a:latin typeface="Times New Roman" panose="02020603050405020304" pitchFamily="18" charset="0"/>
                <a:cs typeface="Times New Roman" panose="02020603050405020304" pitchFamily="18" charset="0"/>
              </a:rPr>
              <a:t>, ICML 2017]</a:t>
            </a:r>
          </a:p>
          <a:p>
            <a:pPr lvl="1"/>
            <a:r>
              <a:rPr lang="en-QA" sz="2000" dirty="0">
                <a:latin typeface="Times New Roman" panose="02020603050405020304" pitchFamily="18" charset="0"/>
                <a:cs typeface="Times New Roman" panose="02020603050405020304" pitchFamily="18" charset="0"/>
              </a:rPr>
              <a:t>✅ Implicit entropy computation </a:t>
            </a:r>
          </a:p>
          <a:p>
            <a:pPr lvl="1"/>
            <a:r>
              <a:rPr lang="en-QA" sz="1600" dirty="0">
                <a:latin typeface="Times New Roman" panose="02020603050405020304" pitchFamily="18" charset="0"/>
                <a:cs typeface="Times New Roman" panose="02020603050405020304" pitchFamily="18" charset="0"/>
              </a:rPr>
              <a:t>❌ </a:t>
            </a:r>
            <a:r>
              <a:rPr lang="en-QA" sz="2000" dirty="0">
                <a:latin typeface="Times New Roman" panose="02020603050405020304" pitchFamily="18" charset="0"/>
                <a:cs typeface="Times New Roman" panose="02020603050405020304" pitchFamily="18" charset="0"/>
              </a:rPr>
              <a:t>Not scalable (uses importance sampling)</a:t>
            </a:r>
          </a:p>
          <a:p>
            <a:pPr marL="285750" indent="-285750">
              <a:buFont typeface="Arial" panose="020B0604020202020204" pitchFamily="34" charset="0"/>
              <a:buChar char="•"/>
            </a:pPr>
            <a:endParaRPr lang="en-QA"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QA" sz="2000" b="1" dirty="0">
                <a:latin typeface="Times New Roman" panose="02020603050405020304" pitchFamily="18" charset="0"/>
                <a:cs typeface="Times New Roman" panose="02020603050405020304" pitchFamily="18" charset="0"/>
              </a:rPr>
              <a:t>Soft Actor Critic (SAC) </a:t>
            </a:r>
            <a:r>
              <a:rPr lang="en-QA" sz="2000" dirty="0">
                <a:latin typeface="Times New Roman" panose="02020603050405020304" pitchFamily="18" charset="0"/>
                <a:cs typeface="Times New Roman" panose="02020603050405020304" pitchFamily="18" charset="0"/>
              </a:rPr>
              <a:t>[Haarnoja </a:t>
            </a:r>
            <a:r>
              <a:rPr lang="en-QA" sz="2000" i="1" dirty="0">
                <a:latin typeface="Times New Roman" panose="02020603050405020304" pitchFamily="18" charset="0"/>
                <a:cs typeface="Times New Roman" panose="02020603050405020304" pitchFamily="18" charset="0"/>
              </a:rPr>
              <a:t>et al.</a:t>
            </a:r>
            <a:r>
              <a:rPr lang="en-QA" sz="2000" dirty="0">
                <a:latin typeface="Times New Roman" panose="02020603050405020304" pitchFamily="18" charset="0"/>
                <a:cs typeface="Times New Roman" panose="02020603050405020304" pitchFamily="18" charset="0"/>
              </a:rPr>
              <a:t>, ICML 2018]</a:t>
            </a:r>
          </a:p>
          <a:p>
            <a:pPr lvl="1"/>
            <a:r>
              <a:rPr lang="en-QA" sz="2000" dirty="0">
                <a:latin typeface="Times New Roman" panose="02020603050405020304" pitchFamily="18" charset="0"/>
                <a:cs typeface="Times New Roman" panose="02020603050405020304" pitchFamily="18" charset="0"/>
              </a:rPr>
              <a:t>✅ Tractable entropy estimate (policy = Gaussian) </a:t>
            </a:r>
          </a:p>
          <a:p>
            <a:pPr lvl="1"/>
            <a:r>
              <a:rPr lang="en-QA" sz="1600" dirty="0">
                <a:latin typeface="Times New Roman" panose="02020603050405020304" pitchFamily="18" charset="0"/>
                <a:cs typeface="Times New Roman" panose="02020603050405020304" pitchFamily="18" charset="0"/>
              </a:rPr>
              <a:t>❌ </a:t>
            </a:r>
            <a:r>
              <a:rPr lang="en-QA" sz="2000" dirty="0">
                <a:latin typeface="Times New Roman" panose="02020603050405020304" pitchFamily="18" charset="0"/>
                <a:cs typeface="Times New Roman" panose="02020603050405020304" pitchFamily="18" charset="0"/>
              </a:rPr>
              <a:t>Limited to unimodal policies</a:t>
            </a:r>
          </a:p>
        </p:txBody>
      </p:sp>
      <p:sp>
        <p:nvSpPr>
          <p:cNvPr id="11" name="TextBox 10">
            <a:extLst>
              <a:ext uri="{FF2B5EF4-FFF2-40B4-BE49-F238E27FC236}">
                <a16:creationId xmlns:a16="http://schemas.microsoft.com/office/drawing/2014/main" id="{4B493129-0307-139D-665D-CCFC7D6544EC}"/>
              </a:ext>
            </a:extLst>
          </p:cNvPr>
          <p:cNvSpPr txBox="1"/>
          <p:nvPr/>
        </p:nvSpPr>
        <p:spPr>
          <a:xfrm>
            <a:off x="2754872" y="5483164"/>
            <a:ext cx="6682279" cy="400110"/>
          </a:xfrm>
          <a:prstGeom prst="rect">
            <a:avLst/>
          </a:prstGeom>
          <a:noFill/>
          <a:ln w="19050">
            <a:noFill/>
          </a:ln>
        </p:spPr>
        <p:txBody>
          <a:bodyPr wrap="none" rtlCol="0">
            <a:spAutoFit/>
          </a:bodyPr>
          <a:lstStyle/>
          <a:p>
            <a:pPr algn="ctr"/>
            <a:r>
              <a:rPr lang="en-QA" sz="2000" b="1" dirty="0">
                <a:latin typeface="Times New Roman" panose="02020603050405020304" pitchFamily="18" charset="0"/>
                <a:cs typeface="Times New Roman" panose="02020603050405020304" pitchFamily="18" charset="0"/>
              </a:rPr>
              <a:t>Can we learn a better solution to the MaxEntr RL objective</a:t>
            </a:r>
          </a:p>
        </p:txBody>
      </p:sp>
    </p:spTree>
    <p:extLst>
      <p:ext uri="{BB962C8B-B14F-4D97-AF65-F5344CB8AC3E}">
        <p14:creationId xmlns:p14="http://schemas.microsoft.com/office/powerpoint/2010/main" val="281233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B35E-85A4-BCDE-8A6C-2718DFEC2F00}"/>
              </a:ext>
            </a:extLst>
          </p:cNvPr>
          <p:cNvSpPr>
            <a:spLocks noGrp="1"/>
          </p:cNvSpPr>
          <p:nvPr>
            <p:ph type="ctrTitle"/>
          </p:nvPr>
        </p:nvSpPr>
        <p:spPr>
          <a:xfrm>
            <a:off x="1524000" y="2256219"/>
            <a:ext cx="9144000" cy="1460199"/>
          </a:xfrm>
        </p:spPr>
        <p:txBody>
          <a:bodyPr>
            <a:normAutofit/>
          </a:bodyPr>
          <a:lstStyle/>
          <a:p>
            <a:r>
              <a:rPr lang="en-QA" sz="3600" dirty="0">
                <a:latin typeface="Times New Roman" panose="02020603050405020304" pitchFamily="18" charset="0"/>
                <a:cs typeface="Times New Roman" panose="02020603050405020304" pitchFamily="18" charset="0"/>
              </a:rPr>
              <a:t>Scalable Variational Inference With Parametrized Stein Variational Gradient Descent</a:t>
            </a:r>
          </a:p>
        </p:txBody>
      </p:sp>
    </p:spTree>
    <p:extLst>
      <p:ext uri="{BB962C8B-B14F-4D97-AF65-F5344CB8AC3E}">
        <p14:creationId xmlns:p14="http://schemas.microsoft.com/office/powerpoint/2010/main" val="2047365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ACA9-79C7-3F23-EDF0-4F8DD4904E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4086664-8F49-9F21-C807-48B5FA155066}"/>
                  </a:ext>
                </a:extLst>
              </p:cNvPr>
              <p:cNvSpPr>
                <a:spLocks noGrp="1"/>
              </p:cNvSpPr>
              <p:nvPr>
                <p:ph type="title"/>
              </p:nvPr>
            </p:nvSpPr>
            <p:spPr>
              <a:xfrm>
                <a:off x="838200" y="50797"/>
                <a:ext cx="10515600" cy="1325563"/>
              </a:xfrm>
            </p:spPr>
            <p:txBody>
              <a:bodyPr>
                <a:normAutofit/>
              </a:bodyPr>
              <a:lstStyle/>
              <a:p>
                <a:pPr algn="ctr"/>
                <a14:m>
                  <m:oMath xmlns:m="http://schemas.openxmlformats.org/officeDocument/2006/math">
                    <m:sSup>
                      <m:sSupPr>
                        <m:ctrlPr>
                          <a:rPr lang="en-US" sz="3200" b="0" i="1" smtClean="0">
                            <a:effectLst/>
                            <a:latin typeface="Cambria Math" panose="02040503050406030204" pitchFamily="18" charset="0"/>
                            <a:cs typeface="Times New Roman" panose="02020603050405020304" pitchFamily="18" charset="0"/>
                          </a:rPr>
                        </m:ctrlPr>
                      </m:sSupPr>
                      <m:e>
                        <m:r>
                          <m:rPr>
                            <m:nor/>
                          </m:rPr>
                          <a:rPr lang="en-US" sz="3200" b="0" i="0" dirty="0" smtClean="0">
                            <a:effectLst/>
                            <a:latin typeface="Times New Roman" panose="02020603050405020304" pitchFamily="18" charset="0"/>
                            <a:cs typeface="Times New Roman" panose="02020603050405020304" pitchFamily="18" charset="0"/>
                          </a:rPr>
                          <m:t>S</m:t>
                        </m:r>
                      </m:e>
                      <m:sup>
                        <m:r>
                          <a:rPr lang="en-US" sz="3200" b="0" i="1" smtClean="0">
                            <a:effectLst/>
                            <a:latin typeface="Cambria Math" panose="02040503050406030204" pitchFamily="18" charset="0"/>
                            <a:cs typeface="Times New Roman" panose="02020603050405020304" pitchFamily="18" charset="0"/>
                          </a:rPr>
                          <m:t>2</m:t>
                        </m:r>
                      </m:sup>
                    </m:sSup>
                  </m:oMath>
                </a14:m>
                <a:r>
                  <a:rPr lang="en-US" sz="3200" b="0" i="0" dirty="0">
                    <a:effectLst/>
                    <a:latin typeface="Times New Roman" panose="02020603050405020304" pitchFamily="18" charset="0"/>
                    <a:cs typeface="Times New Roman" panose="02020603050405020304" pitchFamily="18" charset="0"/>
                  </a:rPr>
                  <a:t>AC: Stein Soft Actor Critic</a:t>
                </a:r>
                <a:endParaRPr lang="en-QA" sz="3200"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44086664-8F49-9F21-C807-48B5FA155066}"/>
                  </a:ext>
                </a:extLst>
              </p:cNvPr>
              <p:cNvSpPr>
                <a:spLocks noGrp="1" noRot="1" noChangeAspect="1" noMove="1" noResize="1" noEditPoints="1" noAdjustHandles="1" noChangeArrowheads="1" noChangeShapeType="1" noTextEdit="1"/>
              </p:cNvSpPr>
              <p:nvPr>
                <p:ph type="title"/>
              </p:nvPr>
            </p:nvSpPr>
            <p:spPr>
              <a:xfrm>
                <a:off x="838200" y="50797"/>
                <a:ext cx="10515600" cy="1325563"/>
              </a:xfrm>
              <a:blipFill>
                <a:blip r:embed="rId3"/>
                <a:stretch>
                  <a:fillRect/>
                </a:stretch>
              </a:blipFill>
            </p:spPr>
            <p:txBody>
              <a:bodyPr/>
              <a:lstStyle/>
              <a:p>
                <a:r>
                  <a:rPr lang="en-QA">
                    <a:noFill/>
                  </a:rPr>
                  <a:t> </a:t>
                </a:r>
              </a:p>
            </p:txBody>
          </p:sp>
        </mc:Fallback>
      </mc:AlternateContent>
      <p:sp>
        <p:nvSpPr>
          <p:cNvPr id="5" name="TextBox 4">
            <a:extLst>
              <a:ext uri="{FF2B5EF4-FFF2-40B4-BE49-F238E27FC236}">
                <a16:creationId xmlns:a16="http://schemas.microsoft.com/office/drawing/2014/main" id="{AAA5A29B-C87C-866D-B28C-1DC043D68504}"/>
              </a:ext>
            </a:extLst>
          </p:cNvPr>
          <p:cNvSpPr txBox="1"/>
          <p:nvPr/>
        </p:nvSpPr>
        <p:spPr>
          <a:xfrm>
            <a:off x="671512" y="2600331"/>
            <a:ext cx="9690761" cy="400110"/>
          </a:xfrm>
          <a:prstGeom prst="rect">
            <a:avLst/>
          </a:prstGeom>
          <a:noFill/>
        </p:spPr>
        <p:txBody>
          <a:bodyPr wrap="square" rtlCol="0">
            <a:spAutoFit/>
          </a:bodyPr>
          <a:lstStyle/>
          <a:p>
            <a:r>
              <a:rPr lang="en-QA" sz="2000" b="1" dirty="0">
                <a:solidFill>
                  <a:schemeClr val="accent2"/>
                </a:solidFill>
                <a:latin typeface="Times New Roman" panose="02020603050405020304" pitchFamily="18" charset="0"/>
                <a:cs typeface="Times New Roman" panose="02020603050405020304" pitchFamily="18" charset="0"/>
              </a:rPr>
              <a:t>Critic Update: </a:t>
            </a:r>
            <a:r>
              <a:rPr lang="en-QA" sz="2000" dirty="0">
                <a:latin typeface="Times New Roman" panose="02020603050405020304" pitchFamily="18" charset="0"/>
                <a:cs typeface="Times New Roman" panose="02020603050405020304" pitchFamily="18" charset="0"/>
              </a:rPr>
              <a:t>Learn the </a:t>
            </a:r>
            <a:r>
              <a:rPr lang="en-QA" sz="2000" dirty="0">
                <a:solidFill>
                  <a:schemeClr val="accent2"/>
                </a:solidFill>
                <a:latin typeface="Times New Roman" panose="02020603050405020304" pitchFamily="18" charset="0"/>
                <a:cs typeface="Times New Roman" panose="02020603050405020304" pitchFamily="18" charset="0"/>
              </a:rPr>
              <a:t>Q-values</a:t>
            </a:r>
            <a:r>
              <a:rPr lang="en-QA" sz="2000" dirty="0">
                <a:latin typeface="Times New Roman" panose="02020603050405020304" pitchFamily="18" charset="0"/>
                <a:cs typeface="Times New Roman" panose="02020603050405020304" pitchFamily="18" charset="0"/>
              </a:rPr>
              <a:t> by optimizing the Bellman loss </a:t>
            </a:r>
          </a:p>
        </p:txBody>
      </p:sp>
      <p:sp>
        <p:nvSpPr>
          <p:cNvPr id="6" name="TextBox 5">
            <a:extLst>
              <a:ext uri="{FF2B5EF4-FFF2-40B4-BE49-F238E27FC236}">
                <a16:creationId xmlns:a16="http://schemas.microsoft.com/office/drawing/2014/main" id="{9DF90031-50C0-5F0A-9446-5B199C1F70F9}"/>
              </a:ext>
            </a:extLst>
          </p:cNvPr>
          <p:cNvSpPr txBox="1"/>
          <p:nvPr/>
        </p:nvSpPr>
        <p:spPr>
          <a:xfrm>
            <a:off x="671512" y="4755014"/>
            <a:ext cx="9836831" cy="400110"/>
          </a:xfrm>
          <a:prstGeom prst="rect">
            <a:avLst/>
          </a:prstGeom>
          <a:noFill/>
        </p:spPr>
        <p:txBody>
          <a:bodyPr wrap="square" rtlCol="0">
            <a:spAutoFit/>
          </a:bodyPr>
          <a:lstStyle/>
          <a:p>
            <a:r>
              <a:rPr lang="en-QA" sz="2000" b="1" dirty="0">
                <a:solidFill>
                  <a:schemeClr val="accent1"/>
                </a:solidFill>
                <a:latin typeface="Times New Roman" panose="02020603050405020304" pitchFamily="18" charset="0"/>
                <a:cs typeface="Times New Roman" panose="02020603050405020304" pitchFamily="18" charset="0"/>
              </a:rPr>
              <a:t>Actor Update: </a:t>
            </a:r>
            <a:r>
              <a:rPr lang="en-QA" sz="2000" dirty="0">
                <a:latin typeface="Times New Roman" panose="02020603050405020304" pitchFamily="18" charset="0"/>
                <a:cs typeface="Times New Roman" panose="02020603050405020304" pitchFamily="18" charset="0"/>
              </a:rPr>
              <a:t>Learn the actor (SVGD sampler) parameters via variational inference</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5C4ABD5-B376-BA5C-164F-5FD4BA479A07}"/>
                  </a:ext>
                </a:extLst>
              </p:cNvPr>
              <p:cNvSpPr/>
              <p:nvPr/>
            </p:nvSpPr>
            <p:spPr>
              <a:xfrm>
                <a:off x="9472613" y="43889"/>
                <a:ext cx="2695412" cy="7858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𝜋</m:t>
                          </m:r>
                        </m:e>
                        <m:sub>
                          <m:r>
                            <a:rPr lang="en-US" b="0" i="1" smtClean="0">
                              <a:solidFill>
                                <a:schemeClr val="accent1"/>
                              </a:solidFill>
                              <a:latin typeface="Cambria Math" panose="02040503050406030204" pitchFamily="18" charset="0"/>
                            </a:rPr>
                            <m:t>𝜃</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exp</m:t>
                          </m:r>
                          <m:r>
                            <a:rPr lang="en-US" b="0" i="1" smtClean="0">
                              <a:solidFill>
                                <a:schemeClr val="tx1"/>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𝑄</m:t>
                              </m:r>
                            </m:e>
                            <m:sub>
                              <m:r>
                                <a:rPr lang="en-US" b="0" i="1" smtClean="0">
                                  <a:solidFill>
                                    <a:schemeClr val="accent2"/>
                                  </a:solidFill>
                                  <a:latin typeface="Cambria Math" panose="02040503050406030204" pitchFamily="18" charset="0"/>
                                </a:rPr>
                                <m:t>𝜙</m:t>
                              </m:r>
                            </m:sub>
                          </m:sSub>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𝑠</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𝑎</m:t>
                          </m:r>
                          <m:r>
                            <a:rPr lang="en-US" b="0" i="1" smtClean="0">
                              <a:solidFill>
                                <a:schemeClr val="accent2"/>
                              </a:solidFill>
                              <a:latin typeface="Cambria Math" panose="02040503050406030204" pitchFamily="18" charset="0"/>
                            </a:rPr>
                            <m:t>))</m:t>
                          </m:r>
                        </m:num>
                        <m:den>
                          <m:r>
                            <a:rPr lang="en-US" b="0" i="1" smtClean="0">
                              <a:solidFill>
                                <a:schemeClr val="tx1"/>
                              </a:solidFill>
                              <a:latin typeface="Cambria Math" panose="02040503050406030204" pitchFamily="18" charset="0"/>
                            </a:rPr>
                            <m:t>𝑍</m:t>
                          </m:r>
                        </m:den>
                      </m:f>
                    </m:oMath>
                  </m:oMathPara>
                </a14:m>
                <a:endParaRPr lang="en-QA"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75C4ABD5-B376-BA5C-164F-5FD4BA479A07}"/>
                  </a:ext>
                </a:extLst>
              </p:cNvPr>
              <p:cNvSpPr>
                <a:spLocks noRot="1" noChangeAspect="1" noMove="1" noResize="1" noEditPoints="1" noAdjustHandles="1" noChangeArrowheads="1" noChangeShapeType="1" noTextEdit="1"/>
              </p:cNvSpPr>
              <p:nvPr/>
            </p:nvSpPr>
            <p:spPr>
              <a:xfrm>
                <a:off x="9472613" y="43889"/>
                <a:ext cx="2695412" cy="785813"/>
              </a:xfrm>
              <a:prstGeom prst="rect">
                <a:avLst/>
              </a:prstGeom>
              <a:blipFill>
                <a:blip r:embed="rId4"/>
                <a:stretch>
                  <a:fillRect/>
                </a:stretch>
              </a:blipFill>
              <a:ln>
                <a:solidFill>
                  <a:schemeClr val="tx1"/>
                </a:solidFill>
              </a:ln>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7E32871-FC3B-6E9B-FA19-4A000A1B2C34}"/>
                  </a:ext>
                </a:extLst>
              </p:cNvPr>
              <p:cNvSpPr txBox="1"/>
              <p:nvPr/>
            </p:nvSpPr>
            <p:spPr>
              <a:xfrm>
                <a:off x="3045619" y="5155290"/>
                <a:ext cx="6100762" cy="1083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panose="02040503050406030204" pitchFamily="18" charset="0"/>
                            </a:rPr>
                            <m:t>𝜃</m:t>
                          </m:r>
                        </m:e>
                        <m:sup>
                          <m:r>
                            <a:rPr lang="en-US" sz="2000" b="0" i="1" smtClean="0">
                              <a:solidFill>
                                <a:schemeClr val="accent1"/>
                              </a:solidFill>
                              <a:latin typeface="Cambria Math" panose="02040503050406030204" pitchFamily="18" charset="0"/>
                            </a:rPr>
                            <m:t>∗</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i="0" smtClean="0">
                                  <a:latin typeface="Cambria Math" panose="02040503050406030204" pitchFamily="18" charset="0"/>
                                </a:rPr>
                                <m:t>arg</m:t>
                              </m:r>
                              <m:r>
                                <m:rPr>
                                  <m:sty m:val="p"/>
                                </m:rPr>
                                <a:rPr lang="en-US" sz="2000" b="0" i="0" smtClean="0">
                                  <a:latin typeface="Cambria Math" panose="02040503050406030204" pitchFamily="18" charset="0"/>
                                </a:rPr>
                                <m:t>min</m:t>
                              </m:r>
                            </m:e>
                            <m:sub>
                              <m:r>
                                <a:rPr lang="en-US" sz="2000" b="0" i="1" smtClean="0">
                                  <a:solidFill>
                                    <a:schemeClr val="accent1"/>
                                  </a:solidFill>
                                  <a:latin typeface="Cambria Math" panose="02040503050406030204" pitchFamily="18" charset="0"/>
                                </a:rPr>
                                <m:t>𝜃</m:t>
                              </m:r>
                            </m:sub>
                          </m:sSub>
                        </m:fName>
                        <m:e>
                          <m:r>
                            <m:rPr>
                              <m:sty m:val="p"/>
                            </m:rPr>
                            <a:rPr lang="en-US" sz="2000">
                              <a:latin typeface="Cambria Math" panose="02040503050406030204" pitchFamily="18" charset="0"/>
                            </a:rPr>
                            <m:t>KLD</m:t>
                          </m:r>
                          <m:d>
                            <m:dPr>
                              <m:ctrlPr>
                                <a:rPr lang="en-US" sz="2000" i="1">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𝑞</m:t>
                                  </m:r>
                                </m:e>
                                <m:sub>
                                  <m:r>
                                    <a:rPr lang="en-US" sz="2000" b="0" i="1" smtClean="0">
                                      <a:solidFill>
                                        <a:schemeClr val="accent1"/>
                                      </a:solidFill>
                                      <a:latin typeface="Cambria Math" panose="02040503050406030204" pitchFamily="18" charset="0"/>
                                    </a:rPr>
                                    <m:t>𝜃</m:t>
                                  </m:r>
                                </m:sub>
                                <m:sup>
                                  <m:r>
                                    <a:rPr lang="en-US" sz="2000" b="0" i="1" smtClean="0">
                                      <a:latin typeface="Cambria Math" panose="02040503050406030204" pitchFamily="18" charset="0"/>
                                    </a:rPr>
                                    <m:t>𝐿</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rPr>
                                  </m:ctrlPr>
                                </m:dPr>
                                <m:e>
                                  <m:f>
                                    <m:fPr>
                                      <m:ctrlPr>
                                        <a:rPr lang="en-US" sz="2000" i="1">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i="1" smtClean="0">
                                              <a:solidFill>
                                                <a:schemeClr val="tx1"/>
                                              </a:solidFill>
                                              <a:latin typeface="Cambria Math" panose="02040503050406030204" pitchFamily="18" charset="0"/>
                                            </a:rPr>
                                            <m:t>𝑒</m:t>
                                          </m:r>
                                        </m:e>
                                        <m:sup>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𝑄</m:t>
                                              </m:r>
                                            </m:e>
                                            <m:sub>
                                              <m:r>
                                                <a:rPr lang="en-US" sz="2000" b="0" i="1" smtClean="0">
                                                  <a:solidFill>
                                                    <a:schemeClr val="accent2"/>
                                                  </a:solidFill>
                                                  <a:latin typeface="Cambria Math" panose="02040503050406030204" pitchFamily="18" charset="0"/>
                                                </a:rPr>
                                                <m:t>𝜙</m:t>
                                              </m:r>
                                            </m:sub>
                                          </m:sSub>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𝑠</m:t>
                                          </m:r>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𝑎</m:t>
                                          </m:r>
                                          <m:r>
                                            <a:rPr lang="en-US" sz="2000" b="0" i="1" smtClean="0">
                                              <a:solidFill>
                                                <a:schemeClr val="accent2"/>
                                              </a:solidFill>
                                              <a:latin typeface="Cambria Math" panose="02040503050406030204" pitchFamily="18" charset="0"/>
                                            </a:rPr>
                                            <m:t>)</m:t>
                                          </m:r>
                                        </m:sup>
                                      </m:sSup>
                                    </m:num>
                                    <m:den>
                                      <m:r>
                                        <a:rPr lang="en-US" sz="2000" i="1">
                                          <a:solidFill>
                                            <a:schemeClr val="tx1"/>
                                          </a:solidFill>
                                          <a:latin typeface="Cambria Math" panose="02040503050406030204" pitchFamily="18" charset="0"/>
                                        </a:rPr>
                                        <m:t>𝑍</m:t>
                                      </m:r>
                                    </m:den>
                                  </m:f>
                                </m:e>
                              </m:d>
                            </m:e>
                          </m:d>
                        </m:e>
                      </m:func>
                      <m:r>
                        <a:rPr lang="en-US" sz="2000" b="0" i="1" smtClean="0">
                          <a:latin typeface="Cambria Math" panose="02040503050406030204" pitchFamily="18" charset="0"/>
                        </a:rPr>
                        <m:t> </m:t>
                      </m:r>
                    </m:oMath>
                  </m:oMathPara>
                </a14:m>
                <a:endParaRPr lang="en-QA" sz="2000" dirty="0"/>
              </a:p>
            </p:txBody>
          </p:sp>
        </mc:Choice>
        <mc:Fallback xmlns="">
          <p:sp>
            <p:nvSpPr>
              <p:cNvPr id="33" name="TextBox 32">
                <a:extLst>
                  <a:ext uri="{FF2B5EF4-FFF2-40B4-BE49-F238E27FC236}">
                    <a16:creationId xmlns:a16="http://schemas.microsoft.com/office/drawing/2014/main" id="{17E32871-FC3B-6E9B-FA19-4A000A1B2C34}"/>
                  </a:ext>
                </a:extLst>
              </p:cNvPr>
              <p:cNvSpPr txBox="1">
                <a:spLocks noRot="1" noChangeAspect="1" noMove="1" noResize="1" noEditPoints="1" noAdjustHandles="1" noChangeArrowheads="1" noChangeShapeType="1" noTextEdit="1"/>
              </p:cNvSpPr>
              <p:nvPr/>
            </p:nvSpPr>
            <p:spPr>
              <a:xfrm>
                <a:off x="3045619" y="5155290"/>
                <a:ext cx="6100762" cy="1083182"/>
              </a:xfrm>
              <a:prstGeom prst="rect">
                <a:avLst/>
              </a:prstGeom>
              <a:blipFill>
                <a:blip r:embed="rId5"/>
                <a:stretch>
                  <a:fillRect t="-203488" b="-291860"/>
                </a:stretch>
              </a:blipFill>
            </p:spPr>
            <p:txBody>
              <a:bodyPr/>
              <a:lstStyle/>
              <a:p>
                <a:r>
                  <a:rPr lang="en-QA">
                    <a:noFill/>
                  </a:rPr>
                  <a:t> </a:t>
                </a:r>
              </a:p>
            </p:txBody>
          </p:sp>
        </mc:Fallback>
      </mc:AlternateContent>
      <p:sp>
        <p:nvSpPr>
          <p:cNvPr id="34" name="TextBox 33">
            <a:extLst>
              <a:ext uri="{FF2B5EF4-FFF2-40B4-BE49-F238E27FC236}">
                <a16:creationId xmlns:a16="http://schemas.microsoft.com/office/drawing/2014/main" id="{D131D32B-8A49-D2DA-FC1E-096B6780809D}"/>
              </a:ext>
            </a:extLst>
          </p:cNvPr>
          <p:cNvSpPr txBox="1"/>
          <p:nvPr/>
        </p:nvSpPr>
        <p:spPr>
          <a:xfrm>
            <a:off x="1822120" y="1785933"/>
            <a:ext cx="8547760" cy="400110"/>
          </a:xfrm>
          <a:prstGeom prst="rect">
            <a:avLst/>
          </a:prstGeom>
          <a:noFill/>
        </p:spPr>
        <p:txBody>
          <a:bodyPr wrap="square" rtlCol="0">
            <a:spAutoFit/>
          </a:bodyPr>
          <a:lstStyle/>
          <a:p>
            <a:pPr algn="ctr"/>
            <a:r>
              <a:rPr lang="en-QA" sz="2000" b="1" dirty="0">
                <a:latin typeface="Times New Roman" panose="02020603050405020304" pitchFamily="18" charset="0"/>
                <a:cs typeface="Times New Roman" panose="02020603050405020304" pitchFamily="18" charset="0"/>
              </a:rPr>
              <a:t>Main idea: </a:t>
            </a:r>
            <a:r>
              <a:rPr lang="en-QA" sz="2000" dirty="0">
                <a:latin typeface="Times New Roman" panose="02020603050405020304" pitchFamily="18" charset="0"/>
                <a:cs typeface="Times New Roman" panose="02020603050405020304" pitchFamily="18" charset="0"/>
              </a:rPr>
              <a:t>Model the policy as an </a:t>
            </a:r>
            <a:r>
              <a:rPr lang="en-QA" sz="2000" b="1" dirty="0">
                <a:solidFill>
                  <a:schemeClr val="accent1"/>
                </a:solidFill>
                <a:latin typeface="Times New Roman" panose="02020603050405020304" pitchFamily="18" charset="0"/>
                <a:cs typeface="Times New Roman" panose="02020603050405020304" pitchFamily="18" charset="0"/>
              </a:rPr>
              <a:t>SVGD sampler </a:t>
            </a:r>
          </a:p>
        </p:txBody>
      </p:sp>
      <p:grpSp>
        <p:nvGrpSpPr>
          <p:cNvPr id="4" name="Group 3">
            <a:extLst>
              <a:ext uri="{FF2B5EF4-FFF2-40B4-BE49-F238E27FC236}">
                <a16:creationId xmlns:a16="http://schemas.microsoft.com/office/drawing/2014/main" id="{7788BE67-47E4-5C96-4189-4F5699B3EC27}"/>
              </a:ext>
            </a:extLst>
          </p:cNvPr>
          <p:cNvGrpSpPr/>
          <p:nvPr/>
        </p:nvGrpSpPr>
        <p:grpSpPr>
          <a:xfrm>
            <a:off x="2209800" y="3168693"/>
            <a:ext cx="7772400" cy="1085580"/>
            <a:chOff x="2209800" y="3168693"/>
            <a:chExt cx="7772400" cy="1085580"/>
          </a:xfrm>
        </p:grpSpPr>
        <p:pic>
          <p:nvPicPr>
            <p:cNvPr id="35" name="Picture 34">
              <a:extLst>
                <a:ext uri="{FF2B5EF4-FFF2-40B4-BE49-F238E27FC236}">
                  <a16:creationId xmlns:a16="http://schemas.microsoft.com/office/drawing/2014/main" id="{6A2CADFD-39C9-A761-9D61-5812A2C02451}"/>
                </a:ext>
              </a:extLst>
            </p:cNvPr>
            <p:cNvPicPr>
              <a:picLocks noChangeAspect="1"/>
            </p:cNvPicPr>
            <p:nvPr/>
          </p:nvPicPr>
          <p:blipFill rotWithShape="1">
            <a:blip r:embed="rId6"/>
            <a:srcRect t="33369"/>
            <a:stretch/>
          </p:blipFill>
          <p:spPr>
            <a:xfrm>
              <a:off x="3568247" y="3168693"/>
              <a:ext cx="5055507" cy="483281"/>
            </a:xfrm>
            <a:prstGeom prst="rect">
              <a:avLst/>
            </a:prstGeom>
          </p:spPr>
        </p:pic>
        <p:grpSp>
          <p:nvGrpSpPr>
            <p:cNvPr id="36" name="Group 35">
              <a:extLst>
                <a:ext uri="{FF2B5EF4-FFF2-40B4-BE49-F238E27FC236}">
                  <a16:creationId xmlns:a16="http://schemas.microsoft.com/office/drawing/2014/main" id="{0008A957-6F05-D0ED-80C6-307012310855}"/>
                </a:ext>
              </a:extLst>
            </p:cNvPr>
            <p:cNvGrpSpPr/>
            <p:nvPr/>
          </p:nvGrpSpPr>
          <p:grpSpPr>
            <a:xfrm>
              <a:off x="2209800" y="3717883"/>
              <a:ext cx="7772400" cy="439428"/>
              <a:chOff x="2209800" y="3209286"/>
              <a:chExt cx="7772400" cy="439428"/>
            </a:xfrm>
          </p:grpSpPr>
          <p:pic>
            <p:nvPicPr>
              <p:cNvPr id="37" name="Picture 36">
                <a:extLst>
                  <a:ext uri="{FF2B5EF4-FFF2-40B4-BE49-F238E27FC236}">
                    <a16:creationId xmlns:a16="http://schemas.microsoft.com/office/drawing/2014/main" id="{BC247325-6291-39DE-9625-97B3A8E39002}"/>
                  </a:ext>
                </a:extLst>
              </p:cNvPr>
              <p:cNvPicPr>
                <a:picLocks noChangeAspect="1"/>
              </p:cNvPicPr>
              <p:nvPr/>
            </p:nvPicPr>
            <p:blipFill>
              <a:blip r:embed="rId7"/>
              <a:stretch>
                <a:fillRect/>
              </a:stretch>
            </p:blipFill>
            <p:spPr>
              <a:xfrm>
                <a:off x="2209800" y="3209286"/>
                <a:ext cx="7772400" cy="439428"/>
              </a:xfrm>
              <a:prstGeom prst="rect">
                <a:avLst/>
              </a:prstGeom>
            </p:spPr>
          </p:pic>
          <p:cxnSp>
            <p:nvCxnSpPr>
              <p:cNvPr id="38" name="Straight Connector 37">
                <a:extLst>
                  <a:ext uri="{FF2B5EF4-FFF2-40B4-BE49-F238E27FC236}">
                    <a16:creationId xmlns:a16="http://schemas.microsoft.com/office/drawing/2014/main" id="{5BEA45C6-2223-5670-DB3C-6A5E603685B1}"/>
                  </a:ext>
                </a:extLst>
              </p:cNvPr>
              <p:cNvCxnSpPr>
                <a:cxnSpLocks/>
              </p:cNvCxnSpPr>
              <p:nvPr/>
            </p:nvCxnSpPr>
            <p:spPr>
              <a:xfrm>
                <a:off x="7106920" y="3633474"/>
                <a:ext cx="216408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60EA354D-723A-36C7-33A3-CA2B5EC34147}"/>
                </a:ext>
              </a:extLst>
            </p:cNvPr>
            <p:cNvSpPr/>
            <p:nvPr/>
          </p:nvSpPr>
          <p:spPr>
            <a:xfrm>
              <a:off x="6357937" y="3410333"/>
              <a:ext cx="114300" cy="1329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49" name="Rectangle 48">
              <a:extLst>
                <a:ext uri="{FF2B5EF4-FFF2-40B4-BE49-F238E27FC236}">
                  <a16:creationId xmlns:a16="http://schemas.microsoft.com/office/drawing/2014/main" id="{5BDC36D1-29C5-528E-6869-F12A8FA5A7B6}"/>
                </a:ext>
              </a:extLst>
            </p:cNvPr>
            <p:cNvSpPr/>
            <p:nvPr/>
          </p:nvSpPr>
          <p:spPr>
            <a:xfrm>
              <a:off x="5867395" y="4019939"/>
              <a:ext cx="114300" cy="1329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50" name="Rectangle 49">
              <a:extLst>
                <a:ext uri="{FF2B5EF4-FFF2-40B4-BE49-F238E27FC236}">
                  <a16:creationId xmlns:a16="http://schemas.microsoft.com/office/drawing/2014/main" id="{8D0BE7B0-16C8-2279-A244-87D9C777DCE6}"/>
                </a:ext>
              </a:extLst>
            </p:cNvPr>
            <p:cNvSpPr/>
            <p:nvPr/>
          </p:nvSpPr>
          <p:spPr>
            <a:xfrm>
              <a:off x="8729663" y="3924372"/>
              <a:ext cx="171449" cy="217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D9469C9-A5D0-9352-C7EE-57C2B5BF762C}"/>
                    </a:ext>
                  </a:extLst>
                </p:cNvPr>
                <p:cNvSpPr txBox="1"/>
                <p:nvPr/>
              </p:nvSpPr>
              <p:spPr>
                <a:xfrm>
                  <a:off x="8585192" y="3771891"/>
                  <a:ext cx="401638" cy="387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solidFill>
                                  <a:schemeClr val="accent1"/>
                                </a:solidFill>
                                <a:latin typeface="Cambria Math" panose="02040503050406030204" pitchFamily="18" charset="0"/>
                              </a:rPr>
                            </m:ctrlPr>
                          </m:sSubSupPr>
                          <m:e>
                            <m:r>
                              <a:rPr lang="en-QA" i="1" dirty="0" smtClean="0">
                                <a:solidFill>
                                  <a:schemeClr val="accent1"/>
                                </a:solidFill>
                                <a:latin typeface="Cambria Math" panose="02040503050406030204" pitchFamily="18" charset="0"/>
                              </a:rPr>
                              <m:t>𝑞</m:t>
                            </m:r>
                          </m:e>
                          <m:sub>
                            <m:r>
                              <a:rPr lang="en-US" b="0" i="1" dirty="0" smtClean="0">
                                <a:solidFill>
                                  <a:schemeClr val="accent1"/>
                                </a:solidFill>
                                <a:latin typeface="Cambria Math" panose="02040503050406030204" pitchFamily="18" charset="0"/>
                              </a:rPr>
                              <m:t>𝜃</m:t>
                            </m:r>
                          </m:sub>
                          <m:sup>
                            <m:r>
                              <a:rPr lang="en-US" b="0" i="1" dirty="0" smtClean="0">
                                <a:solidFill>
                                  <a:schemeClr val="accent1"/>
                                </a:solidFill>
                                <a:latin typeface="Cambria Math" panose="02040503050406030204" pitchFamily="18" charset="0"/>
                              </a:rPr>
                              <m:t>𝐿</m:t>
                            </m:r>
                          </m:sup>
                        </m:sSubSup>
                      </m:oMath>
                    </m:oMathPara>
                  </a14:m>
                  <a:endParaRPr lang="en-QA" dirty="0"/>
                </a:p>
              </p:txBody>
            </p:sp>
          </mc:Choice>
          <mc:Fallback xmlns="">
            <p:sp>
              <p:nvSpPr>
                <p:cNvPr id="51" name="TextBox 50">
                  <a:extLst>
                    <a:ext uri="{FF2B5EF4-FFF2-40B4-BE49-F238E27FC236}">
                      <a16:creationId xmlns:a16="http://schemas.microsoft.com/office/drawing/2014/main" id="{7D9469C9-A5D0-9352-C7EE-57C2B5BF762C}"/>
                    </a:ext>
                  </a:extLst>
                </p:cNvPr>
                <p:cNvSpPr txBox="1">
                  <a:spLocks noRot="1" noChangeAspect="1" noMove="1" noResize="1" noEditPoints="1" noAdjustHandles="1" noChangeArrowheads="1" noChangeShapeType="1" noTextEdit="1"/>
                </p:cNvSpPr>
                <p:nvPr/>
              </p:nvSpPr>
              <p:spPr>
                <a:xfrm>
                  <a:off x="8585192" y="3771891"/>
                  <a:ext cx="401638" cy="387670"/>
                </a:xfrm>
                <a:prstGeom prst="rect">
                  <a:avLst/>
                </a:prstGeom>
                <a:blipFill>
                  <a:blip r:embed="rId8"/>
                  <a:stretch>
                    <a:fillRect b="-6452"/>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5A9E914-B396-1330-AF04-25511D1792A0}"/>
                    </a:ext>
                  </a:extLst>
                </p:cNvPr>
                <p:cNvSpPr txBox="1"/>
                <p:nvPr/>
              </p:nvSpPr>
              <p:spPr>
                <a:xfrm>
                  <a:off x="5694342" y="3981441"/>
                  <a:ext cx="401638" cy="272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dirty="0" smtClean="0">
                                <a:solidFill>
                                  <a:schemeClr val="accent1"/>
                                </a:solidFill>
                                <a:latin typeface="Cambria Math" panose="02040503050406030204" pitchFamily="18" charset="0"/>
                              </a:rPr>
                            </m:ctrlPr>
                          </m:sSubSupPr>
                          <m:e>
                            <m:r>
                              <a:rPr lang="en-QA" sz="1100" i="1" dirty="0" smtClean="0">
                                <a:solidFill>
                                  <a:schemeClr val="accent1"/>
                                </a:solidFill>
                                <a:latin typeface="Cambria Math" panose="02040503050406030204" pitchFamily="18" charset="0"/>
                              </a:rPr>
                              <m:t>𝑞</m:t>
                            </m:r>
                          </m:e>
                          <m:sub>
                            <m:r>
                              <a:rPr lang="en-US" sz="1100" b="0" i="1" dirty="0" smtClean="0">
                                <a:solidFill>
                                  <a:schemeClr val="accent1"/>
                                </a:solidFill>
                                <a:latin typeface="Cambria Math" panose="02040503050406030204" pitchFamily="18" charset="0"/>
                              </a:rPr>
                              <m:t>𝜃</m:t>
                            </m:r>
                          </m:sub>
                          <m:sup>
                            <m:r>
                              <a:rPr lang="en-US" sz="1100" b="0" i="1" dirty="0" smtClean="0">
                                <a:solidFill>
                                  <a:schemeClr val="accent1"/>
                                </a:solidFill>
                                <a:latin typeface="Cambria Math" panose="02040503050406030204" pitchFamily="18" charset="0"/>
                              </a:rPr>
                              <m:t>𝐿</m:t>
                            </m:r>
                          </m:sup>
                        </m:sSubSup>
                      </m:oMath>
                    </m:oMathPara>
                  </a14:m>
                  <a:endParaRPr lang="en-QA" sz="1100" dirty="0"/>
                </a:p>
              </p:txBody>
            </p:sp>
          </mc:Choice>
          <mc:Fallback xmlns="">
            <p:sp>
              <p:nvSpPr>
                <p:cNvPr id="52" name="TextBox 51">
                  <a:extLst>
                    <a:ext uri="{FF2B5EF4-FFF2-40B4-BE49-F238E27FC236}">
                      <a16:creationId xmlns:a16="http://schemas.microsoft.com/office/drawing/2014/main" id="{85A9E914-B396-1330-AF04-25511D1792A0}"/>
                    </a:ext>
                  </a:extLst>
                </p:cNvPr>
                <p:cNvSpPr txBox="1">
                  <a:spLocks noRot="1" noChangeAspect="1" noMove="1" noResize="1" noEditPoints="1" noAdjustHandles="1" noChangeArrowheads="1" noChangeShapeType="1" noTextEdit="1"/>
                </p:cNvSpPr>
                <p:nvPr/>
              </p:nvSpPr>
              <p:spPr>
                <a:xfrm>
                  <a:off x="5694342" y="3981441"/>
                  <a:ext cx="401638" cy="272832"/>
                </a:xfrm>
                <a:prstGeom prst="rect">
                  <a:avLst/>
                </a:prstGeom>
                <a:blipFill>
                  <a:blip r:embed="rId9"/>
                  <a:stretch>
                    <a:fillRect/>
                  </a:stretch>
                </a:blipFill>
              </p:spPr>
              <p:txBody>
                <a:bodyPr/>
                <a:lstStyle/>
                <a:p>
                  <a:r>
                    <a:rPr lang="en-QA">
                      <a:noFill/>
                    </a:rPr>
                    <a:t> </a:t>
                  </a:r>
                </a:p>
              </p:txBody>
            </p:sp>
          </mc:Fallback>
        </mc:AlternateContent>
      </p:grpSp>
    </p:spTree>
    <p:extLst>
      <p:ext uri="{BB962C8B-B14F-4D97-AF65-F5344CB8AC3E}">
        <p14:creationId xmlns:p14="http://schemas.microsoft.com/office/powerpoint/2010/main" val="331282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5673-297C-F0D3-A3D9-355B0F99E2CD}"/>
              </a:ext>
            </a:extLst>
          </p:cNvPr>
          <p:cNvSpPr>
            <a:spLocks noGrp="1"/>
          </p:cNvSpPr>
          <p:nvPr>
            <p:ph type="title"/>
          </p:nvPr>
        </p:nvSpPr>
        <p:spPr>
          <a:xfrm>
            <a:off x="838200" y="50795"/>
            <a:ext cx="10515600" cy="1325563"/>
          </a:xfrm>
        </p:spPr>
        <p:txBody>
          <a:bodyPr>
            <a:normAutofit/>
          </a:bodyPr>
          <a:lstStyle/>
          <a:p>
            <a:pPr algn="ctr"/>
            <a:r>
              <a:rPr lang="en-US" sz="3200" b="0" i="0" dirty="0">
                <a:effectLst/>
                <a:latin typeface="Times New Roman" panose="02020603050405020304" pitchFamily="18" charset="0"/>
                <a:cs typeface="Times New Roman" panose="02020603050405020304" pitchFamily="18" charset="0"/>
              </a:rPr>
              <a:t>SVGD Actor: Parametrized </a:t>
            </a:r>
            <a:r>
              <a:rPr lang="en-QA" sz="3200" dirty="0">
                <a:latin typeface="Times New Roman" panose="02020603050405020304" pitchFamily="18" charset="0"/>
                <a:cs typeface="Times New Roman" panose="02020603050405020304" pitchFamily="18" charset="0"/>
              </a:rPr>
              <a:t>Initial Distribution</a:t>
            </a:r>
          </a:p>
        </p:txBody>
      </p:sp>
      <p:pic>
        <p:nvPicPr>
          <p:cNvPr id="8" name="Picture 7">
            <a:extLst>
              <a:ext uri="{FF2B5EF4-FFF2-40B4-BE49-F238E27FC236}">
                <a16:creationId xmlns:a16="http://schemas.microsoft.com/office/drawing/2014/main" id="{60437566-4DD3-FEC9-AF08-79A9103E46AE}"/>
              </a:ext>
            </a:extLst>
          </p:cNvPr>
          <p:cNvPicPr>
            <a:picLocks noChangeAspect="1"/>
          </p:cNvPicPr>
          <p:nvPr/>
        </p:nvPicPr>
        <p:blipFill rotWithShape="1">
          <a:blip r:embed="rId3"/>
          <a:srcRect l="48251" b="12402"/>
          <a:stretch/>
        </p:blipFill>
        <p:spPr>
          <a:xfrm>
            <a:off x="6960130" y="1664112"/>
            <a:ext cx="2971780" cy="2423406"/>
          </a:xfrm>
          <a:prstGeom prst="rect">
            <a:avLst/>
          </a:prstGeom>
        </p:spPr>
      </p:pic>
      <p:pic>
        <p:nvPicPr>
          <p:cNvPr id="4" name="Picture 3">
            <a:extLst>
              <a:ext uri="{FF2B5EF4-FFF2-40B4-BE49-F238E27FC236}">
                <a16:creationId xmlns:a16="http://schemas.microsoft.com/office/drawing/2014/main" id="{04AD8A60-E3AC-D3B5-1170-A1ECB51E3DE2}"/>
              </a:ext>
            </a:extLst>
          </p:cNvPr>
          <p:cNvPicPr>
            <a:picLocks noChangeAspect="1"/>
          </p:cNvPicPr>
          <p:nvPr/>
        </p:nvPicPr>
        <p:blipFill rotWithShape="1">
          <a:blip r:embed="rId3"/>
          <a:srcRect r="52349" b="12402"/>
          <a:stretch/>
        </p:blipFill>
        <p:spPr>
          <a:xfrm>
            <a:off x="2386479" y="1676531"/>
            <a:ext cx="2722439" cy="2410987"/>
          </a:xfrm>
          <a:prstGeom prst="rect">
            <a:avLst/>
          </a:prstGeom>
        </p:spPr>
      </p:pic>
      <p:sp>
        <p:nvSpPr>
          <p:cNvPr id="9" name="TextBox 8">
            <a:extLst>
              <a:ext uri="{FF2B5EF4-FFF2-40B4-BE49-F238E27FC236}">
                <a16:creationId xmlns:a16="http://schemas.microsoft.com/office/drawing/2014/main" id="{917CD016-6762-4B2D-5747-ADB98D8FB1D3}"/>
              </a:ext>
            </a:extLst>
          </p:cNvPr>
          <p:cNvSpPr txBox="1"/>
          <p:nvPr/>
        </p:nvSpPr>
        <p:spPr>
          <a:xfrm>
            <a:off x="2249424" y="4105086"/>
            <a:ext cx="2890535" cy="369332"/>
          </a:xfrm>
          <a:prstGeom prst="rect">
            <a:avLst/>
          </a:prstGeom>
          <a:noFill/>
        </p:spPr>
        <p:txBody>
          <a:bodyPr wrap="none" rtlCol="0">
            <a:spAutoFit/>
          </a:bodyPr>
          <a:lstStyle/>
          <a:p>
            <a:pPr algn="ctr"/>
            <a:r>
              <a:rPr lang="en-QA" b="1" dirty="0">
                <a:latin typeface="Times New Roman" panose="02020603050405020304" pitchFamily="18" charset="0"/>
                <a:cs typeface="Times New Roman" panose="02020603050405020304" pitchFamily="18" charset="0"/>
              </a:rPr>
              <a:t>Random initial distribution</a:t>
            </a:r>
          </a:p>
        </p:txBody>
      </p:sp>
      <p:sp>
        <p:nvSpPr>
          <p:cNvPr id="10" name="TextBox 9">
            <a:extLst>
              <a:ext uri="{FF2B5EF4-FFF2-40B4-BE49-F238E27FC236}">
                <a16:creationId xmlns:a16="http://schemas.microsoft.com/office/drawing/2014/main" id="{12013816-AD75-A59C-3C93-F0A5DD70B40D}"/>
              </a:ext>
            </a:extLst>
          </p:cNvPr>
          <p:cNvSpPr txBox="1"/>
          <p:nvPr/>
        </p:nvSpPr>
        <p:spPr>
          <a:xfrm>
            <a:off x="6551905" y="4105086"/>
            <a:ext cx="3390672" cy="369332"/>
          </a:xfrm>
          <a:prstGeom prst="rect">
            <a:avLst/>
          </a:prstGeom>
          <a:noFill/>
        </p:spPr>
        <p:txBody>
          <a:bodyPr wrap="none" rtlCol="0">
            <a:spAutoFit/>
          </a:bodyPr>
          <a:lstStyle/>
          <a:p>
            <a:pPr algn="ctr"/>
            <a:r>
              <a:rPr lang="en-QA" b="1" dirty="0">
                <a:latin typeface="Times New Roman" panose="02020603050405020304" pitchFamily="18" charset="0"/>
                <a:cs typeface="Times New Roman" panose="02020603050405020304" pitchFamily="18" charset="0"/>
              </a:rPr>
              <a:t>Parametrized initial distribution</a:t>
            </a:r>
          </a:p>
        </p:txBody>
      </p:sp>
      <p:sp>
        <p:nvSpPr>
          <p:cNvPr id="12" name="TextBox 11">
            <a:extLst>
              <a:ext uri="{FF2B5EF4-FFF2-40B4-BE49-F238E27FC236}">
                <a16:creationId xmlns:a16="http://schemas.microsoft.com/office/drawing/2014/main" id="{4435F78F-8894-A9A7-79F8-F44588DDD96F}"/>
              </a:ext>
            </a:extLst>
          </p:cNvPr>
          <p:cNvSpPr txBox="1"/>
          <p:nvPr/>
        </p:nvSpPr>
        <p:spPr>
          <a:xfrm flipH="1">
            <a:off x="2438851" y="4422339"/>
            <a:ext cx="2511680" cy="646331"/>
          </a:xfrm>
          <a:prstGeom prst="rect">
            <a:avLst/>
          </a:prstGeom>
          <a:noFill/>
        </p:spPr>
        <p:txBody>
          <a:bodyPr wrap="square" rtlCol="0">
            <a:spAutoFit/>
          </a:bodyPr>
          <a:lstStyle/>
          <a:p>
            <a:r>
              <a:rPr lang="en-QA" sz="1400" dirty="0">
                <a:latin typeface="Times New Roman" panose="02020603050405020304" pitchFamily="18" charset="0"/>
                <a:cs typeface="Times New Roman" panose="02020603050405020304" pitchFamily="18" charset="0"/>
              </a:rPr>
              <a:t>❌</a:t>
            </a:r>
            <a:r>
              <a:rPr lang="en-QA" dirty="0">
                <a:latin typeface="Times New Roman" panose="02020603050405020304" pitchFamily="18" charset="0"/>
                <a:cs typeface="Times New Roman" panose="02020603050405020304" pitchFamily="18" charset="0"/>
              </a:rPr>
              <a:t> Slow converegence</a:t>
            </a:r>
          </a:p>
          <a:p>
            <a:r>
              <a:rPr lang="en-QA" sz="1400" dirty="0">
                <a:latin typeface="Times New Roman" panose="02020603050405020304" pitchFamily="18" charset="0"/>
                <a:cs typeface="Times New Roman" panose="02020603050405020304" pitchFamily="18" charset="0"/>
              </a:rPr>
              <a:t>❌</a:t>
            </a:r>
            <a:r>
              <a:rPr lang="en-QA" sz="1800" dirty="0">
                <a:latin typeface="Times New Roman" panose="02020603050405020304" pitchFamily="18" charset="0"/>
                <a:cs typeface="Times New Roman" panose="02020603050405020304" pitchFamily="18" charset="0"/>
              </a:rPr>
              <a:t> </a:t>
            </a:r>
            <a:r>
              <a:rPr lang="en-QA" dirty="0">
                <a:latin typeface="Times New Roman" panose="02020603050405020304" pitchFamily="18" charset="0"/>
                <a:cs typeface="Times New Roman" panose="02020603050405020304" pitchFamily="18" charset="0"/>
              </a:rPr>
              <a:t>Poor coverage</a:t>
            </a:r>
          </a:p>
        </p:txBody>
      </p:sp>
      <p:sp>
        <p:nvSpPr>
          <p:cNvPr id="13" name="TextBox 12">
            <a:extLst>
              <a:ext uri="{FF2B5EF4-FFF2-40B4-BE49-F238E27FC236}">
                <a16:creationId xmlns:a16="http://schemas.microsoft.com/office/drawing/2014/main" id="{277FE74E-3285-099B-2D11-003BF751D459}"/>
              </a:ext>
            </a:extLst>
          </p:cNvPr>
          <p:cNvSpPr txBox="1"/>
          <p:nvPr/>
        </p:nvSpPr>
        <p:spPr>
          <a:xfrm flipH="1">
            <a:off x="7012897" y="4437052"/>
            <a:ext cx="2247007" cy="646331"/>
          </a:xfrm>
          <a:prstGeom prst="rect">
            <a:avLst/>
          </a:prstGeom>
          <a:noFill/>
        </p:spPr>
        <p:txBody>
          <a:bodyPr wrap="square" rtlCol="0">
            <a:spAutoFit/>
          </a:bodyPr>
          <a:lstStyle/>
          <a:p>
            <a:r>
              <a:rPr lang="en-QA" dirty="0">
                <a:latin typeface="Times New Roman" panose="02020603050405020304" pitchFamily="18" charset="0"/>
                <a:cs typeface="Times New Roman" panose="02020603050405020304" pitchFamily="18" charset="0"/>
              </a:rPr>
              <a:t>✅ Fast converegence</a:t>
            </a:r>
          </a:p>
          <a:p>
            <a:r>
              <a:rPr lang="en-QA" dirty="0">
                <a:latin typeface="Times New Roman" panose="02020603050405020304" pitchFamily="18" charset="0"/>
                <a:cs typeface="Times New Roman" panose="02020603050405020304" pitchFamily="18" charset="0"/>
              </a:rPr>
              <a:t>✅ Good coverage</a:t>
            </a:r>
          </a:p>
        </p:txBody>
      </p:sp>
      <p:pic>
        <p:nvPicPr>
          <p:cNvPr id="11" name="Picture 10">
            <a:extLst>
              <a:ext uri="{FF2B5EF4-FFF2-40B4-BE49-F238E27FC236}">
                <a16:creationId xmlns:a16="http://schemas.microsoft.com/office/drawing/2014/main" id="{B9F80165-801C-FD2F-B069-0612A65DB8CF}"/>
              </a:ext>
            </a:extLst>
          </p:cNvPr>
          <p:cNvPicPr>
            <a:picLocks noChangeAspect="1"/>
          </p:cNvPicPr>
          <p:nvPr/>
        </p:nvPicPr>
        <p:blipFill>
          <a:blip r:embed="rId4"/>
          <a:stretch>
            <a:fillRect/>
          </a:stretch>
        </p:blipFill>
        <p:spPr>
          <a:xfrm>
            <a:off x="2475618" y="5857941"/>
            <a:ext cx="7240764" cy="877668"/>
          </a:xfrm>
          <a:prstGeom prst="rect">
            <a:avLst/>
          </a:prstGeom>
        </p:spPr>
      </p:pic>
      <p:sp>
        <p:nvSpPr>
          <p:cNvPr id="3" name="Content Placeholder 2">
            <a:extLst>
              <a:ext uri="{FF2B5EF4-FFF2-40B4-BE49-F238E27FC236}">
                <a16:creationId xmlns:a16="http://schemas.microsoft.com/office/drawing/2014/main" id="{0A8869BA-EB84-28C4-513B-EAF1AEF1000B}"/>
              </a:ext>
            </a:extLst>
          </p:cNvPr>
          <p:cNvSpPr>
            <a:spLocks noGrp="1"/>
          </p:cNvSpPr>
          <p:nvPr>
            <p:ph idx="1"/>
          </p:nvPr>
        </p:nvSpPr>
        <p:spPr>
          <a:xfrm>
            <a:off x="362573" y="1435265"/>
            <a:ext cx="10515600" cy="3532275"/>
          </a:xfrm>
        </p:spPr>
        <p:txBody>
          <a:bodyPr>
            <a:normAutofit/>
          </a:bodyPr>
          <a:lstStyle/>
          <a:p>
            <a:r>
              <a:rPr lang="en-QA" sz="2000" dirty="0">
                <a:latin typeface="Times New Roman" panose="02020603050405020304" pitchFamily="18" charset="0"/>
                <a:cs typeface="Times New Roman" panose="02020603050405020304" pitchFamily="18" charset="0"/>
              </a:rPr>
              <a:t>Initial distribution:</a:t>
            </a: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pPr marL="0" indent="0">
              <a:buNone/>
            </a:pPr>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pPr marL="457200" lvl="1" indent="0">
              <a:buNone/>
            </a:pPr>
            <a:endParaRPr lang="en-Q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0644AC-4310-00FD-8E80-E4BB6ECC8BCD}"/>
                  </a:ext>
                </a:extLst>
              </p:cNvPr>
              <p:cNvSpPr txBox="1"/>
              <p:nvPr/>
            </p:nvSpPr>
            <p:spPr>
              <a:xfrm>
                <a:off x="2746240" y="1481022"/>
                <a:ext cx="2715615" cy="296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𝜃</m:t>
                          </m:r>
                        </m:sub>
                        <m:sup>
                          <m:r>
                            <a:rPr lang="en-US" b="0" i="1" smtClean="0">
                              <a:latin typeface="Cambria Math" panose="02040503050406030204" pitchFamily="18" charset="0"/>
                              <a:ea typeface="Cambria Math" panose="02040503050406030204" pitchFamily="18" charset="0"/>
                            </a:rPr>
                            <m:t>0</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QA" i="1" smtClean="0">
                          <a:latin typeface="Cambria Math" panose="02040503050406030204" pitchFamily="18" charset="0"/>
                          <a:ea typeface="Cambria Math" panose="02040503050406030204" pitchFamily="18" charset="0"/>
                        </a:rPr>
                        <m:t>𝒩</m:t>
                      </m:r>
                      <m:d>
                        <m:dPr>
                          <m:ctrlPr>
                            <a:rPr lang="en-QA"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e>
                      </m:d>
                    </m:oMath>
                  </m:oMathPara>
                </a14:m>
                <a:endParaRPr lang="en-QA" dirty="0"/>
              </a:p>
            </p:txBody>
          </p:sp>
        </mc:Choice>
        <mc:Fallback xmlns="">
          <p:sp>
            <p:nvSpPr>
              <p:cNvPr id="7" name="TextBox 6">
                <a:extLst>
                  <a:ext uri="{FF2B5EF4-FFF2-40B4-BE49-F238E27FC236}">
                    <a16:creationId xmlns:a16="http://schemas.microsoft.com/office/drawing/2014/main" id="{960644AC-4310-00FD-8E80-E4BB6ECC8BCD}"/>
                  </a:ext>
                </a:extLst>
              </p:cNvPr>
              <p:cNvSpPr txBox="1">
                <a:spLocks noRot="1" noChangeAspect="1" noMove="1" noResize="1" noEditPoints="1" noAdjustHandles="1" noChangeArrowheads="1" noChangeShapeType="1" noTextEdit="1"/>
              </p:cNvSpPr>
              <p:nvPr/>
            </p:nvSpPr>
            <p:spPr>
              <a:xfrm>
                <a:off x="2746240" y="1481022"/>
                <a:ext cx="2715615" cy="296941"/>
              </a:xfrm>
              <a:prstGeom prst="rect">
                <a:avLst/>
              </a:prstGeom>
              <a:blipFill>
                <a:blip r:embed="rId5"/>
                <a:stretch>
                  <a:fillRect l="-1860" b="-28000"/>
                </a:stretch>
              </a:blipFill>
            </p:spPr>
            <p:txBody>
              <a:bodyPr/>
              <a:lstStyle/>
              <a:p>
                <a:r>
                  <a:rPr lang="en-QA">
                    <a:noFill/>
                  </a:rPr>
                  <a:t> </a:t>
                </a:r>
              </a:p>
            </p:txBody>
          </p:sp>
        </mc:Fallback>
      </mc:AlternateContent>
      <p:sp>
        <p:nvSpPr>
          <p:cNvPr id="16" name="TextBox 15">
            <a:extLst>
              <a:ext uri="{FF2B5EF4-FFF2-40B4-BE49-F238E27FC236}">
                <a16:creationId xmlns:a16="http://schemas.microsoft.com/office/drawing/2014/main" id="{117F9BA1-E5BB-9B8E-C539-975FDC42C03E}"/>
              </a:ext>
            </a:extLst>
          </p:cNvPr>
          <p:cNvSpPr txBox="1"/>
          <p:nvPr/>
        </p:nvSpPr>
        <p:spPr>
          <a:xfrm>
            <a:off x="362573" y="5320248"/>
            <a:ext cx="8736687" cy="677108"/>
          </a:xfrm>
          <a:prstGeom prst="rect">
            <a:avLst/>
          </a:prstGeom>
          <a:noFill/>
        </p:spPr>
        <p:txBody>
          <a:bodyPr wrap="none" rtlCol="0">
            <a:spAutoFit/>
          </a:bodyPr>
          <a:lstStyle/>
          <a:p>
            <a:pPr marL="285750" indent="-28575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Constrain particles to be within few standard deviations of the initial distribution</a:t>
            </a:r>
          </a:p>
          <a:p>
            <a:endParaRPr lang="en-QA" dirty="0"/>
          </a:p>
        </p:txBody>
      </p:sp>
    </p:spTree>
    <p:extLst>
      <p:ext uri="{BB962C8B-B14F-4D97-AF65-F5344CB8AC3E}">
        <p14:creationId xmlns:p14="http://schemas.microsoft.com/office/powerpoint/2010/main" val="35605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34A169A-F392-8E44-CD77-7625463AE072}"/>
              </a:ext>
            </a:extLst>
          </p:cNvPr>
          <p:cNvGrpSpPr/>
          <p:nvPr/>
        </p:nvGrpSpPr>
        <p:grpSpPr>
          <a:xfrm>
            <a:off x="166260" y="2406592"/>
            <a:ext cx="11836892" cy="2494169"/>
            <a:chOff x="96985" y="2546802"/>
            <a:chExt cx="11836892" cy="2494169"/>
          </a:xfrm>
        </p:grpSpPr>
        <p:pic>
          <p:nvPicPr>
            <p:cNvPr id="4" name="Picture 3">
              <a:extLst>
                <a:ext uri="{FF2B5EF4-FFF2-40B4-BE49-F238E27FC236}">
                  <a16:creationId xmlns:a16="http://schemas.microsoft.com/office/drawing/2014/main" id="{8425E8ED-F6F8-2306-9452-2F7B33623218}"/>
                </a:ext>
              </a:extLst>
            </p:cNvPr>
            <p:cNvPicPr>
              <a:picLocks noChangeAspect="1"/>
            </p:cNvPicPr>
            <p:nvPr/>
          </p:nvPicPr>
          <p:blipFill rotWithShape="1">
            <a:blip r:embed="rId3"/>
            <a:srcRect t="27865" r="65508" b="25552"/>
            <a:stretch/>
          </p:blipFill>
          <p:spPr>
            <a:xfrm>
              <a:off x="96985" y="2757493"/>
              <a:ext cx="2372647" cy="2216297"/>
            </a:xfrm>
            <a:prstGeom prst="rect">
              <a:avLst/>
            </a:prstGeom>
          </p:spPr>
        </p:pic>
        <p:pic>
          <p:nvPicPr>
            <p:cNvPr id="5" name="Picture 4">
              <a:extLst>
                <a:ext uri="{FF2B5EF4-FFF2-40B4-BE49-F238E27FC236}">
                  <a16:creationId xmlns:a16="http://schemas.microsoft.com/office/drawing/2014/main" id="{E0A5C998-0962-471E-4373-938B8D67AC97}"/>
                </a:ext>
              </a:extLst>
            </p:cNvPr>
            <p:cNvPicPr>
              <a:picLocks noChangeAspect="1"/>
            </p:cNvPicPr>
            <p:nvPr/>
          </p:nvPicPr>
          <p:blipFill rotWithShape="1">
            <a:blip r:embed="rId3"/>
            <a:srcRect l="33868" b="49865"/>
            <a:stretch/>
          </p:blipFill>
          <p:spPr>
            <a:xfrm>
              <a:off x="2561390" y="2546802"/>
              <a:ext cx="4693171" cy="2399278"/>
            </a:xfrm>
            <a:prstGeom prst="rect">
              <a:avLst/>
            </a:prstGeom>
          </p:spPr>
        </p:pic>
        <p:pic>
          <p:nvPicPr>
            <p:cNvPr id="6" name="Picture 5">
              <a:extLst>
                <a:ext uri="{FF2B5EF4-FFF2-40B4-BE49-F238E27FC236}">
                  <a16:creationId xmlns:a16="http://schemas.microsoft.com/office/drawing/2014/main" id="{DEB56423-B1B4-515F-EE40-F38362976784}"/>
                </a:ext>
              </a:extLst>
            </p:cNvPr>
            <p:cNvPicPr>
              <a:picLocks noChangeAspect="1"/>
            </p:cNvPicPr>
            <p:nvPr/>
          </p:nvPicPr>
          <p:blipFill rotWithShape="1">
            <a:blip r:embed="rId3"/>
            <a:srcRect l="33868" t="52574"/>
            <a:stretch/>
          </p:blipFill>
          <p:spPr>
            <a:xfrm>
              <a:off x="7240706" y="2771348"/>
              <a:ext cx="4693171" cy="2269623"/>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F72269-B067-E164-5AA9-A535AE7BE4DB}"/>
                  </a:ext>
                </a:extLst>
              </p:cNvPr>
              <p:cNvSpPr txBox="1"/>
              <p:nvPr/>
            </p:nvSpPr>
            <p:spPr>
              <a:xfrm>
                <a:off x="4440382" y="927051"/>
                <a:ext cx="3311236" cy="400110"/>
              </a:xfrm>
              <a:prstGeom prst="rect">
                <a:avLst/>
              </a:prstGeom>
              <a:noFill/>
            </p:spPr>
            <p:txBody>
              <a:bodyPr wrap="squar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GT Entropy: </a:t>
                </a:r>
                <a14:m>
                  <m:oMath xmlns:m="http://schemas.openxmlformats.org/officeDocument/2006/math">
                    <m:r>
                      <a:rPr lang="en-QA" sz="2000" b="1" i="1" dirty="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ℋ</m:t>
                    </m:r>
                    <m:r>
                      <a:rPr lang="en-QA" sz="2000" b="1" i="1" dirty="0" smtClean="0">
                        <a:solidFill>
                          <a:schemeClr val="accent1"/>
                        </a:solidFill>
                        <a:latin typeface="Cambria Math" panose="02040503050406030204" pitchFamily="18" charset="0"/>
                        <a:cs typeface="Times New Roman" panose="02020603050405020304" pitchFamily="18" charset="0"/>
                      </a:rPr>
                      <m:t>(</m:t>
                    </m:r>
                    <m:r>
                      <a:rPr lang="en-QA" sz="2000" b="0" i="1" dirty="0" smtClean="0">
                        <a:solidFill>
                          <a:schemeClr val="accent1"/>
                        </a:solidFill>
                        <a:latin typeface="Cambria Math" panose="02040503050406030204" pitchFamily="18" charset="0"/>
                        <a:cs typeface="Times New Roman" panose="02020603050405020304" pitchFamily="18" charset="0"/>
                      </a:rPr>
                      <m:t>𝑝</m:t>
                    </m:r>
                    <m:r>
                      <a:rPr lang="en-QA" sz="2000" b="1" i="1" dirty="0" smtClean="0">
                        <a:solidFill>
                          <a:schemeClr val="accent1"/>
                        </a:solidFill>
                        <a:latin typeface="Cambria Math" panose="02040503050406030204" pitchFamily="18" charset="0"/>
                        <a:cs typeface="Times New Roman" panose="02020603050405020304" pitchFamily="18" charset="0"/>
                      </a:rPr>
                      <m:t>)=</m:t>
                    </m:r>
                    <m:r>
                      <a:rPr lang="en-QA" sz="2000" b="0" i="1" dirty="0" smtClean="0">
                        <a:solidFill>
                          <a:schemeClr val="accent1"/>
                        </a:solidFill>
                        <a:latin typeface="Cambria Math" panose="02040503050406030204" pitchFamily="18" charset="0"/>
                        <a:cs typeface="Times New Roman" panose="02020603050405020304" pitchFamily="18" charset="0"/>
                      </a:rPr>
                      <m:t>3.4</m:t>
                    </m:r>
                  </m:oMath>
                </a14:m>
                <a:endParaRPr lang="en-QA" sz="2000"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0BF72269-B067-E164-5AA9-A535AE7BE4DB}"/>
                  </a:ext>
                </a:extLst>
              </p:cNvPr>
              <p:cNvSpPr txBox="1">
                <a:spLocks noRot="1" noChangeAspect="1" noMove="1" noResize="1" noEditPoints="1" noAdjustHandles="1" noChangeArrowheads="1" noChangeShapeType="1" noTextEdit="1"/>
              </p:cNvSpPr>
              <p:nvPr/>
            </p:nvSpPr>
            <p:spPr>
              <a:xfrm>
                <a:off x="4440382" y="927051"/>
                <a:ext cx="3311236" cy="400110"/>
              </a:xfrm>
              <a:prstGeom prst="rect">
                <a:avLst/>
              </a:prstGeom>
              <a:blipFill>
                <a:blip r:embed="rId4"/>
                <a:stretch>
                  <a:fillRect t="-6061" b="-24242"/>
                </a:stretch>
              </a:blipFill>
            </p:spPr>
            <p:txBody>
              <a:bodyPr/>
              <a:lstStyle/>
              <a:p>
                <a:r>
                  <a:rPr lang="en-QA">
                    <a:noFill/>
                  </a:rPr>
                  <a:t> </a:t>
                </a:r>
              </a:p>
            </p:txBody>
          </p:sp>
        </mc:Fallback>
      </mc:AlternateContent>
      <p:sp>
        <p:nvSpPr>
          <p:cNvPr id="3" name="Title 1">
            <a:extLst>
              <a:ext uri="{FF2B5EF4-FFF2-40B4-BE49-F238E27FC236}">
                <a16:creationId xmlns:a16="http://schemas.microsoft.com/office/drawing/2014/main" id="{928CBB8F-B2AD-FACE-1B6B-1D79BA445A29}"/>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Entropy Evaluation</a:t>
            </a:r>
            <a:endParaRPr lang="en-Q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726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6DD6DF3-842C-C042-5353-107B320E4E62}"/>
              </a:ext>
            </a:extLst>
          </p:cNvPr>
          <p:cNvPicPr>
            <a:picLocks noChangeAspect="1"/>
          </p:cNvPicPr>
          <p:nvPr/>
        </p:nvPicPr>
        <p:blipFill rotWithShape="1">
          <a:blip r:embed="rId3"/>
          <a:srcRect l="80731" t="16567" b="44703"/>
          <a:stretch/>
        </p:blipFill>
        <p:spPr>
          <a:xfrm>
            <a:off x="10600840" y="5339064"/>
            <a:ext cx="1034471" cy="1484319"/>
          </a:xfrm>
          <a:prstGeom prst="rect">
            <a:avLst/>
          </a:prstGeom>
        </p:spPr>
      </p:pic>
      <p:sp>
        <p:nvSpPr>
          <p:cNvPr id="8" name="TextBox 7">
            <a:extLst>
              <a:ext uri="{FF2B5EF4-FFF2-40B4-BE49-F238E27FC236}">
                <a16:creationId xmlns:a16="http://schemas.microsoft.com/office/drawing/2014/main" id="{0BF72269-B067-E164-5AA9-A535AE7BE4DB}"/>
              </a:ext>
            </a:extLst>
          </p:cNvPr>
          <p:cNvSpPr txBox="1"/>
          <p:nvPr/>
        </p:nvSpPr>
        <p:spPr>
          <a:xfrm>
            <a:off x="2466109" y="1022092"/>
            <a:ext cx="7259782" cy="400110"/>
          </a:xfrm>
          <a:prstGeom prst="rect">
            <a:avLst/>
          </a:prstGeom>
          <a:noFill/>
        </p:spPr>
        <p:txBody>
          <a:bodyPr wrap="square" rtlCol="0">
            <a:spAutoFit/>
          </a:bodyPr>
          <a:lstStyle/>
          <a:p>
            <a:pPr algn="ctr"/>
            <a:r>
              <a:rPr lang="en-QA" sz="2000" dirty="0">
                <a:latin typeface="Times New Roman" panose="02020603050405020304" pitchFamily="18" charset="0"/>
                <a:cs typeface="Times New Roman" panose="02020603050405020304" pitchFamily="18" charset="0"/>
              </a:rPr>
              <a:t>Sensistivity to the SVGD kernel</a:t>
            </a:r>
          </a:p>
        </p:txBody>
      </p:sp>
      <p:sp>
        <p:nvSpPr>
          <p:cNvPr id="9" name="TextBox 8">
            <a:extLst>
              <a:ext uri="{FF2B5EF4-FFF2-40B4-BE49-F238E27FC236}">
                <a16:creationId xmlns:a16="http://schemas.microsoft.com/office/drawing/2014/main" id="{07CA5077-C56E-7DD7-33ED-AB797FCA3D34}"/>
              </a:ext>
            </a:extLst>
          </p:cNvPr>
          <p:cNvSpPr txBox="1"/>
          <p:nvPr/>
        </p:nvSpPr>
        <p:spPr>
          <a:xfrm>
            <a:off x="9941756" y="5044846"/>
            <a:ext cx="2320510" cy="369332"/>
          </a:xfrm>
          <a:prstGeom prst="rect">
            <a:avLst/>
          </a:prstGeom>
          <a:noFill/>
        </p:spPr>
        <p:txBody>
          <a:bodyPr wrap="square" rtlCol="0">
            <a:spAutoFit/>
          </a:bodyPr>
          <a:lstStyle/>
          <a:p>
            <a:pPr algn="ctr"/>
            <a:r>
              <a:rPr lang="en-QA" dirty="0">
                <a:latin typeface="Times New Roman" panose="02020603050405020304" pitchFamily="18" charset="0"/>
                <a:cs typeface="Times New Roman" panose="02020603050405020304" pitchFamily="18" charset="0"/>
              </a:rPr>
              <a:t>Num. SVGD particles</a:t>
            </a:r>
          </a:p>
        </p:txBody>
      </p:sp>
      <p:pic>
        <p:nvPicPr>
          <p:cNvPr id="4" name="Picture 3">
            <a:extLst>
              <a:ext uri="{FF2B5EF4-FFF2-40B4-BE49-F238E27FC236}">
                <a16:creationId xmlns:a16="http://schemas.microsoft.com/office/drawing/2014/main" id="{B99A6F0A-9554-755E-E02F-B312DEDBA647}"/>
              </a:ext>
            </a:extLst>
          </p:cNvPr>
          <p:cNvPicPr>
            <a:picLocks noChangeAspect="1"/>
          </p:cNvPicPr>
          <p:nvPr/>
        </p:nvPicPr>
        <p:blipFill rotWithShape="1">
          <a:blip r:embed="rId3"/>
          <a:srcRect r="19484" b="15706"/>
          <a:stretch/>
        </p:blipFill>
        <p:spPr>
          <a:xfrm>
            <a:off x="3411682" y="2440374"/>
            <a:ext cx="4322618" cy="3230569"/>
          </a:xfrm>
          <a:prstGeom prst="rect">
            <a:avLst/>
          </a:prstGeom>
        </p:spPr>
      </p:pic>
      <p:sp>
        <p:nvSpPr>
          <p:cNvPr id="7" name="Title 1">
            <a:extLst>
              <a:ext uri="{FF2B5EF4-FFF2-40B4-BE49-F238E27FC236}">
                <a16:creationId xmlns:a16="http://schemas.microsoft.com/office/drawing/2014/main" id="{13C07EA6-5D9C-B8E5-87D7-BEECF9FB1C13}"/>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Entropy Evaluation</a:t>
            </a:r>
            <a:endParaRPr lang="en-Q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053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46167D1-75DA-7916-EFE5-D2D108F22A72}"/>
              </a:ext>
            </a:extLst>
          </p:cNvPr>
          <p:cNvGrpSpPr/>
          <p:nvPr/>
        </p:nvGrpSpPr>
        <p:grpSpPr>
          <a:xfrm>
            <a:off x="3617686" y="1376358"/>
            <a:ext cx="4956629" cy="4822372"/>
            <a:chOff x="2895600" y="228599"/>
            <a:chExt cx="6400800" cy="6400801"/>
          </a:xfrm>
        </p:grpSpPr>
        <p:grpSp>
          <p:nvGrpSpPr>
            <p:cNvPr id="12" name="Group 11">
              <a:extLst>
                <a:ext uri="{FF2B5EF4-FFF2-40B4-BE49-F238E27FC236}">
                  <a16:creationId xmlns:a16="http://schemas.microsoft.com/office/drawing/2014/main" id="{2C2E6D8A-6A11-7DC8-09DE-5FEA15A5D1B8}"/>
                </a:ext>
              </a:extLst>
            </p:cNvPr>
            <p:cNvGrpSpPr/>
            <p:nvPr/>
          </p:nvGrpSpPr>
          <p:grpSpPr>
            <a:xfrm>
              <a:off x="2895600" y="228599"/>
              <a:ext cx="6400800" cy="6400801"/>
              <a:chOff x="2895600" y="228599"/>
              <a:chExt cx="6400800" cy="6400801"/>
            </a:xfrm>
          </p:grpSpPr>
          <p:pic>
            <p:nvPicPr>
              <p:cNvPr id="17" name="Picture 16">
                <a:extLst>
                  <a:ext uri="{FF2B5EF4-FFF2-40B4-BE49-F238E27FC236}">
                    <a16:creationId xmlns:a16="http://schemas.microsoft.com/office/drawing/2014/main" id="{048F37E9-E3C5-E305-BF5B-85C00E56B69F}"/>
                  </a:ext>
                </a:extLst>
              </p:cNvPr>
              <p:cNvPicPr>
                <a:picLocks noChangeAspect="1"/>
              </p:cNvPicPr>
              <p:nvPr/>
            </p:nvPicPr>
            <p:blipFill>
              <a:blip r:embed="rId3"/>
              <a:stretch>
                <a:fillRect/>
              </a:stretch>
            </p:blipFill>
            <p:spPr>
              <a:xfrm>
                <a:off x="2895600" y="228600"/>
                <a:ext cx="6400800" cy="6400800"/>
              </a:xfrm>
              <a:prstGeom prst="rect">
                <a:avLst/>
              </a:prstGeom>
            </p:spPr>
          </p:pic>
          <p:pic>
            <p:nvPicPr>
              <p:cNvPr id="18" name="Picture 17">
                <a:extLst>
                  <a:ext uri="{FF2B5EF4-FFF2-40B4-BE49-F238E27FC236}">
                    <a16:creationId xmlns:a16="http://schemas.microsoft.com/office/drawing/2014/main" id="{6690787D-AB4D-5C4D-E621-A0CC968587F0}"/>
                  </a:ext>
                </a:extLst>
              </p:cNvPr>
              <p:cNvPicPr>
                <a:picLocks noChangeAspect="1"/>
              </p:cNvPicPr>
              <p:nvPr/>
            </p:nvPicPr>
            <p:blipFill rotWithShape="1">
              <a:blip r:embed="rId3"/>
              <a:srcRect l="6236" t="48300" b="4251"/>
              <a:stretch/>
            </p:blipFill>
            <p:spPr>
              <a:xfrm flipV="1">
                <a:off x="3294742" y="228599"/>
                <a:ext cx="6001658" cy="3037115"/>
              </a:xfrm>
              <a:prstGeom prst="rect">
                <a:avLst/>
              </a:prstGeom>
            </p:spPr>
          </p:pic>
        </p:grpSp>
        <p:sp>
          <p:nvSpPr>
            <p:cNvPr id="13" name="Rectangle 12">
              <a:extLst>
                <a:ext uri="{FF2B5EF4-FFF2-40B4-BE49-F238E27FC236}">
                  <a16:creationId xmlns:a16="http://schemas.microsoft.com/office/drawing/2014/main" id="{A0457F27-6785-ED35-7B5C-BCE5C1E7AB8D}"/>
                </a:ext>
              </a:extLst>
            </p:cNvPr>
            <p:cNvSpPr/>
            <p:nvPr/>
          </p:nvSpPr>
          <p:spPr>
            <a:xfrm>
              <a:off x="4252686" y="1944914"/>
              <a:ext cx="377371" cy="406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14" name="Rectangle 13">
              <a:extLst>
                <a:ext uri="{FF2B5EF4-FFF2-40B4-BE49-F238E27FC236}">
                  <a16:creationId xmlns:a16="http://schemas.microsoft.com/office/drawing/2014/main" id="{BF5326B7-CE8E-26C9-CE5E-C2D36A4D5EDD}"/>
                </a:ext>
              </a:extLst>
            </p:cNvPr>
            <p:cNvSpPr/>
            <p:nvPr/>
          </p:nvSpPr>
          <p:spPr>
            <a:xfrm>
              <a:off x="8382001" y="3185887"/>
              <a:ext cx="377371" cy="406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15" name="Picture 14">
              <a:extLst>
                <a:ext uri="{FF2B5EF4-FFF2-40B4-BE49-F238E27FC236}">
                  <a16:creationId xmlns:a16="http://schemas.microsoft.com/office/drawing/2014/main" id="{C0DDC5A4-2944-E757-DC3E-1B9A332AC502}"/>
                </a:ext>
              </a:extLst>
            </p:cNvPr>
            <p:cNvPicPr>
              <a:picLocks noChangeAspect="1"/>
            </p:cNvPicPr>
            <p:nvPr/>
          </p:nvPicPr>
          <p:blipFill rotWithShape="1">
            <a:blip r:embed="rId4"/>
            <a:srcRect l="20931" t="27148" r="72303" b="64020"/>
            <a:stretch/>
          </p:blipFill>
          <p:spPr>
            <a:xfrm>
              <a:off x="4140201" y="1747156"/>
              <a:ext cx="493486" cy="635000"/>
            </a:xfrm>
            <a:prstGeom prst="rect">
              <a:avLst/>
            </a:prstGeom>
          </p:spPr>
        </p:pic>
        <p:pic>
          <p:nvPicPr>
            <p:cNvPr id="16" name="Picture 15">
              <a:extLst>
                <a:ext uri="{FF2B5EF4-FFF2-40B4-BE49-F238E27FC236}">
                  <a16:creationId xmlns:a16="http://schemas.microsoft.com/office/drawing/2014/main" id="{D9B4B4A1-4CD3-C762-E6EA-49F47874B5E9}"/>
                </a:ext>
              </a:extLst>
            </p:cNvPr>
            <p:cNvPicPr>
              <a:picLocks noChangeAspect="1"/>
            </p:cNvPicPr>
            <p:nvPr/>
          </p:nvPicPr>
          <p:blipFill rotWithShape="1">
            <a:blip r:embed="rId4"/>
            <a:srcRect l="80545" t="43288" r="12298" b="47271"/>
            <a:stretch/>
          </p:blipFill>
          <p:spPr>
            <a:xfrm>
              <a:off x="8311242" y="2957286"/>
              <a:ext cx="518887" cy="674916"/>
            </a:xfrm>
            <a:prstGeom prst="rect">
              <a:avLst/>
            </a:prstGeom>
          </p:spPr>
        </p:pic>
      </p:grpSp>
      <p:pic>
        <p:nvPicPr>
          <p:cNvPr id="3078" name="Picture 6" descr="Chatbot PNG Transparent Images Free Download | Vector Files | Pngtree">
            <a:extLst>
              <a:ext uri="{FF2B5EF4-FFF2-40B4-BE49-F238E27FC236}">
                <a16:creationId xmlns:a16="http://schemas.microsoft.com/office/drawing/2014/main" id="{94696497-A34C-B05A-20C2-99BD9AA67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498" y="2068923"/>
            <a:ext cx="1987550" cy="1987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EFF665-7CFD-71EB-327E-7FC25EB7D9B7}"/>
              </a:ext>
            </a:extLst>
          </p:cNvPr>
          <p:cNvSpPr txBox="1"/>
          <p:nvPr/>
        </p:nvSpPr>
        <p:spPr>
          <a:xfrm>
            <a:off x="299525" y="2782669"/>
            <a:ext cx="3200072" cy="1569660"/>
          </a:xfrm>
          <a:prstGeom prst="rect">
            <a:avLst/>
          </a:prstGeom>
          <a:noFill/>
        </p:spPr>
        <p:txBody>
          <a:bodyPr wrap="square" rtlCol="0">
            <a:spAutoFit/>
          </a:bodyPr>
          <a:lstStyle/>
          <a:p>
            <a:pPr algn="ctr"/>
            <a:r>
              <a:rPr lang="en-QA" sz="2000" b="1" dirty="0">
                <a:latin typeface="Times New Roman" panose="02020603050405020304" pitchFamily="18" charset="0"/>
                <a:cs typeface="Times New Roman" panose="02020603050405020304" pitchFamily="18" charset="0"/>
              </a:rPr>
              <a:t>Maximizing</a:t>
            </a:r>
            <a:r>
              <a:rPr lang="en-QA" sz="2000" dirty="0">
                <a:latin typeface="Times New Roman" panose="02020603050405020304" pitchFamily="18" charset="0"/>
                <a:cs typeface="Times New Roman" panose="02020603050405020304" pitchFamily="18" charset="0"/>
              </a:rPr>
              <a:t> </a:t>
            </a:r>
          </a:p>
          <a:p>
            <a:pPr algn="ctr"/>
            <a:endParaRPr lang="en-QA" sz="2000" dirty="0">
              <a:latin typeface="Times New Roman" panose="02020603050405020304" pitchFamily="18" charset="0"/>
              <a:cs typeface="Times New Roman" panose="02020603050405020304" pitchFamily="18" charset="0"/>
            </a:endParaRPr>
          </a:p>
          <a:p>
            <a:pPr algn="ctr"/>
            <a:r>
              <a:rPr lang="en-QA" sz="2000" dirty="0">
                <a:solidFill>
                  <a:schemeClr val="accent1"/>
                </a:solidFill>
                <a:latin typeface="Times New Roman" panose="02020603050405020304" pitchFamily="18" charset="0"/>
                <a:cs typeface="Times New Roman" panose="02020603050405020304" pitchFamily="18" charset="0"/>
              </a:rPr>
              <a:t>The expected future reward</a:t>
            </a:r>
          </a:p>
          <a:p>
            <a:pPr algn="ctr"/>
            <a:endParaRPr lang="en-QA" dirty="0">
              <a:latin typeface="Times New Roman" panose="02020603050405020304" pitchFamily="18" charset="0"/>
              <a:cs typeface="Times New Roman" panose="02020603050405020304" pitchFamily="18" charset="0"/>
            </a:endParaRPr>
          </a:p>
          <a:p>
            <a:pPr algn="ctr"/>
            <a:endParaRPr lang="en-QA" dirty="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FD582979-72CD-C2AD-C1CE-FD30F603F1E7}"/>
              </a:ext>
            </a:extLst>
          </p:cNvPr>
          <p:cNvCxnSpPr>
            <a:cxnSpLocks/>
          </p:cNvCxnSpPr>
          <p:nvPr/>
        </p:nvCxnSpPr>
        <p:spPr>
          <a:xfrm flipH="1" flipV="1">
            <a:off x="5167612" y="2880942"/>
            <a:ext cx="1154112" cy="793258"/>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9C7632-F756-7ECF-D3EB-001D07A3A0DA}"/>
              </a:ext>
            </a:extLst>
          </p:cNvPr>
          <p:cNvCxnSpPr>
            <a:cxnSpLocks/>
          </p:cNvCxnSpPr>
          <p:nvPr/>
        </p:nvCxnSpPr>
        <p:spPr>
          <a:xfrm flipH="1">
            <a:off x="5180312" y="3645587"/>
            <a:ext cx="1131887" cy="885372"/>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EA9418-EBC6-AF59-5DB6-1D6F34DDF4E4}"/>
              </a:ext>
            </a:extLst>
          </p:cNvPr>
          <p:cNvCxnSpPr>
            <a:cxnSpLocks/>
          </p:cNvCxnSpPr>
          <p:nvPr/>
        </p:nvCxnSpPr>
        <p:spPr>
          <a:xfrm>
            <a:off x="6321724" y="3675378"/>
            <a:ext cx="1286439"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Multiply 7">
            <a:extLst>
              <a:ext uri="{FF2B5EF4-FFF2-40B4-BE49-F238E27FC236}">
                <a16:creationId xmlns:a16="http://schemas.microsoft.com/office/drawing/2014/main" id="{73530D94-403E-F112-005A-D5B47F571A32}"/>
              </a:ext>
            </a:extLst>
          </p:cNvPr>
          <p:cNvSpPr/>
          <p:nvPr/>
        </p:nvSpPr>
        <p:spPr>
          <a:xfrm>
            <a:off x="6106186" y="3512692"/>
            <a:ext cx="368300" cy="346075"/>
          </a:xfrm>
          <a:prstGeom prst="mathMultiply">
            <a:avLst>
              <a:gd name="adj1" fmla="val 16181"/>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4" name="Title 1">
            <a:extLst>
              <a:ext uri="{FF2B5EF4-FFF2-40B4-BE49-F238E27FC236}">
                <a16:creationId xmlns:a16="http://schemas.microsoft.com/office/drawing/2014/main" id="{A1B5D9BB-C08B-0DDB-24D5-86A66DF7E8EE}"/>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Multigoal Environment</a:t>
            </a:r>
            <a:endParaRPr lang="en-QA" sz="3200"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A9F28DB8-0790-F111-D24D-FF645FF110D9}"/>
              </a:ext>
            </a:extLst>
          </p:cNvPr>
          <p:cNvCxnSpPr/>
          <p:nvPr/>
        </p:nvCxnSpPr>
        <p:spPr>
          <a:xfrm>
            <a:off x="5039163" y="2050827"/>
            <a:ext cx="0" cy="650724"/>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7BBB795-2F33-AC9E-11DA-0495BA4BD76B}"/>
              </a:ext>
            </a:extLst>
          </p:cNvPr>
          <p:cNvCxnSpPr/>
          <p:nvPr/>
        </p:nvCxnSpPr>
        <p:spPr>
          <a:xfrm>
            <a:off x="5041298" y="3752268"/>
            <a:ext cx="0" cy="650724"/>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89315D-37E8-BE50-68FC-1FD1FD066033}"/>
              </a:ext>
            </a:extLst>
          </p:cNvPr>
          <p:cNvCxnSpPr/>
          <p:nvPr/>
        </p:nvCxnSpPr>
        <p:spPr>
          <a:xfrm>
            <a:off x="7719993" y="2892430"/>
            <a:ext cx="0" cy="650724"/>
          </a:xfrm>
          <a:prstGeom prst="straightConnector1">
            <a:avLst/>
          </a:prstGeom>
          <a:ln w="508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629FBE8-2CCA-BEBD-8F40-B2021AEBE82D}"/>
              </a:ext>
            </a:extLst>
          </p:cNvPr>
          <p:cNvGrpSpPr/>
          <p:nvPr/>
        </p:nvGrpSpPr>
        <p:grpSpPr>
          <a:xfrm>
            <a:off x="4841215" y="2053884"/>
            <a:ext cx="1806905" cy="572018"/>
            <a:chOff x="4841215" y="2053884"/>
            <a:chExt cx="1806905" cy="572018"/>
          </a:xfrm>
        </p:grpSpPr>
        <p:cxnSp>
          <p:nvCxnSpPr>
            <p:cNvPr id="32" name="Straight Arrow Connector 31">
              <a:extLst>
                <a:ext uri="{FF2B5EF4-FFF2-40B4-BE49-F238E27FC236}">
                  <a16:creationId xmlns:a16="http://schemas.microsoft.com/office/drawing/2014/main" id="{1F8D0005-417D-5EB9-3375-4C2DFA5C8867}"/>
                </a:ext>
              </a:extLst>
            </p:cNvPr>
            <p:cNvCxnSpPr>
              <a:cxnSpLocks/>
            </p:cNvCxnSpPr>
            <p:nvPr/>
          </p:nvCxnSpPr>
          <p:spPr>
            <a:xfrm flipH="1" flipV="1">
              <a:off x="5050485" y="2607806"/>
              <a:ext cx="1182110" cy="18096"/>
            </a:xfrm>
            <a:prstGeom prst="straightConnector1">
              <a:avLst/>
            </a:prstGeom>
            <a:ln w="1079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ABDFC2-2130-8F63-96AF-C063FCEFA0A7}"/>
                </a:ext>
              </a:extLst>
            </p:cNvPr>
            <p:cNvSpPr txBox="1"/>
            <p:nvPr/>
          </p:nvSpPr>
          <p:spPr>
            <a:xfrm>
              <a:off x="4841215" y="2053884"/>
              <a:ext cx="1806905" cy="400110"/>
            </a:xfrm>
            <a:prstGeom prst="rect">
              <a:avLst/>
            </a:prstGeom>
            <a:noFill/>
          </p:spPr>
          <p:txBody>
            <a:bodyPr wrap="none" rtlCol="0">
              <a:spAutoFit/>
            </a:bodyPr>
            <a:lstStyle/>
            <a:p>
              <a:pPr algn="ctr"/>
              <a:r>
                <a:rPr lang="en-US" sz="2000" dirty="0">
                  <a:solidFill>
                    <a:schemeClr val="accent2"/>
                  </a:solidFill>
                  <a:latin typeface="Times New Roman" panose="02020603050405020304" pitchFamily="18" charset="0"/>
                  <a:cs typeface="Times New Roman" panose="02020603050405020304" pitchFamily="18" charset="0"/>
                </a:rPr>
                <a:t>H</a:t>
              </a:r>
              <a:r>
                <a:rPr lang="en-QA" sz="2000" dirty="0">
                  <a:solidFill>
                    <a:schemeClr val="accent2"/>
                  </a:solidFill>
                  <a:latin typeface="Times New Roman" panose="02020603050405020304" pitchFamily="18" charset="0"/>
                  <a:cs typeface="Times New Roman" panose="02020603050405020304" pitchFamily="18" charset="0"/>
                </a:rPr>
                <a:t>igher entropy </a:t>
              </a:r>
            </a:p>
          </p:txBody>
        </p:sp>
      </p:grpSp>
    </p:spTree>
    <p:extLst>
      <p:ext uri="{BB962C8B-B14F-4D97-AF65-F5344CB8AC3E}">
        <p14:creationId xmlns:p14="http://schemas.microsoft.com/office/powerpoint/2010/main" val="379647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DFB35D21-C092-D58F-5A69-A899B2721AD8}"/>
              </a:ext>
            </a:extLst>
          </p:cNvPr>
          <p:cNvCxnSpPr>
            <a:cxnSpLocks/>
          </p:cNvCxnSpPr>
          <p:nvPr/>
        </p:nvCxnSpPr>
        <p:spPr>
          <a:xfrm flipH="1" flipV="1">
            <a:off x="5122489" y="2880128"/>
            <a:ext cx="1154112" cy="79325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EE56BE9-8810-9B68-07D5-213B0BF46D64}"/>
              </a:ext>
            </a:extLst>
          </p:cNvPr>
          <p:cNvCxnSpPr>
            <a:cxnSpLocks/>
          </p:cNvCxnSpPr>
          <p:nvPr/>
        </p:nvCxnSpPr>
        <p:spPr>
          <a:xfrm flipH="1">
            <a:off x="5135189" y="3657473"/>
            <a:ext cx="1131887" cy="8853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05FE33-9197-4EB7-5827-D8D9E1C973B3}"/>
              </a:ext>
            </a:extLst>
          </p:cNvPr>
          <p:cNvCxnSpPr>
            <a:cxnSpLocks/>
          </p:cNvCxnSpPr>
          <p:nvPr/>
        </p:nvCxnSpPr>
        <p:spPr>
          <a:xfrm>
            <a:off x="6263901" y="3657473"/>
            <a:ext cx="1365250" cy="3895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6167D1-75DA-7916-EFE5-D2D108F22A72}"/>
              </a:ext>
            </a:extLst>
          </p:cNvPr>
          <p:cNvGrpSpPr/>
          <p:nvPr/>
        </p:nvGrpSpPr>
        <p:grpSpPr>
          <a:xfrm>
            <a:off x="3617686" y="1376358"/>
            <a:ext cx="4956629" cy="4822372"/>
            <a:chOff x="2895600" y="228599"/>
            <a:chExt cx="6400800" cy="6400801"/>
          </a:xfrm>
        </p:grpSpPr>
        <p:grpSp>
          <p:nvGrpSpPr>
            <p:cNvPr id="12" name="Group 11">
              <a:extLst>
                <a:ext uri="{FF2B5EF4-FFF2-40B4-BE49-F238E27FC236}">
                  <a16:creationId xmlns:a16="http://schemas.microsoft.com/office/drawing/2014/main" id="{2C2E6D8A-6A11-7DC8-09DE-5FEA15A5D1B8}"/>
                </a:ext>
              </a:extLst>
            </p:cNvPr>
            <p:cNvGrpSpPr/>
            <p:nvPr/>
          </p:nvGrpSpPr>
          <p:grpSpPr>
            <a:xfrm>
              <a:off x="2895600" y="228599"/>
              <a:ext cx="6400800" cy="6400801"/>
              <a:chOff x="2895600" y="228599"/>
              <a:chExt cx="6400800" cy="6400801"/>
            </a:xfrm>
          </p:grpSpPr>
          <p:pic>
            <p:nvPicPr>
              <p:cNvPr id="17" name="Picture 16">
                <a:extLst>
                  <a:ext uri="{FF2B5EF4-FFF2-40B4-BE49-F238E27FC236}">
                    <a16:creationId xmlns:a16="http://schemas.microsoft.com/office/drawing/2014/main" id="{048F37E9-E3C5-E305-BF5B-85C00E56B69F}"/>
                  </a:ext>
                </a:extLst>
              </p:cNvPr>
              <p:cNvPicPr>
                <a:picLocks noChangeAspect="1"/>
              </p:cNvPicPr>
              <p:nvPr/>
            </p:nvPicPr>
            <p:blipFill>
              <a:blip r:embed="rId3"/>
              <a:stretch>
                <a:fillRect/>
              </a:stretch>
            </p:blipFill>
            <p:spPr>
              <a:xfrm>
                <a:off x="2895600" y="228600"/>
                <a:ext cx="6400800" cy="6400800"/>
              </a:xfrm>
              <a:prstGeom prst="rect">
                <a:avLst/>
              </a:prstGeom>
            </p:spPr>
          </p:pic>
          <p:pic>
            <p:nvPicPr>
              <p:cNvPr id="18" name="Picture 17">
                <a:extLst>
                  <a:ext uri="{FF2B5EF4-FFF2-40B4-BE49-F238E27FC236}">
                    <a16:creationId xmlns:a16="http://schemas.microsoft.com/office/drawing/2014/main" id="{6690787D-AB4D-5C4D-E621-A0CC968587F0}"/>
                  </a:ext>
                </a:extLst>
              </p:cNvPr>
              <p:cNvPicPr>
                <a:picLocks noChangeAspect="1"/>
              </p:cNvPicPr>
              <p:nvPr/>
            </p:nvPicPr>
            <p:blipFill rotWithShape="1">
              <a:blip r:embed="rId3"/>
              <a:srcRect l="6236" t="48300" b="4251"/>
              <a:stretch/>
            </p:blipFill>
            <p:spPr>
              <a:xfrm flipV="1">
                <a:off x="3294742" y="228599"/>
                <a:ext cx="6001658" cy="3037115"/>
              </a:xfrm>
              <a:prstGeom prst="rect">
                <a:avLst/>
              </a:prstGeom>
            </p:spPr>
          </p:pic>
        </p:grpSp>
        <p:sp>
          <p:nvSpPr>
            <p:cNvPr id="13" name="Rectangle 12">
              <a:extLst>
                <a:ext uri="{FF2B5EF4-FFF2-40B4-BE49-F238E27FC236}">
                  <a16:creationId xmlns:a16="http://schemas.microsoft.com/office/drawing/2014/main" id="{A0457F27-6785-ED35-7B5C-BCE5C1E7AB8D}"/>
                </a:ext>
              </a:extLst>
            </p:cNvPr>
            <p:cNvSpPr/>
            <p:nvPr/>
          </p:nvSpPr>
          <p:spPr>
            <a:xfrm>
              <a:off x="4252686" y="1944914"/>
              <a:ext cx="377371" cy="406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14" name="Rectangle 13">
              <a:extLst>
                <a:ext uri="{FF2B5EF4-FFF2-40B4-BE49-F238E27FC236}">
                  <a16:creationId xmlns:a16="http://schemas.microsoft.com/office/drawing/2014/main" id="{BF5326B7-CE8E-26C9-CE5E-C2D36A4D5EDD}"/>
                </a:ext>
              </a:extLst>
            </p:cNvPr>
            <p:cNvSpPr/>
            <p:nvPr/>
          </p:nvSpPr>
          <p:spPr>
            <a:xfrm>
              <a:off x="8382001" y="3185887"/>
              <a:ext cx="377371" cy="406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15" name="Picture 14">
              <a:extLst>
                <a:ext uri="{FF2B5EF4-FFF2-40B4-BE49-F238E27FC236}">
                  <a16:creationId xmlns:a16="http://schemas.microsoft.com/office/drawing/2014/main" id="{C0DDC5A4-2944-E757-DC3E-1B9A332AC502}"/>
                </a:ext>
              </a:extLst>
            </p:cNvPr>
            <p:cNvPicPr>
              <a:picLocks noChangeAspect="1"/>
            </p:cNvPicPr>
            <p:nvPr/>
          </p:nvPicPr>
          <p:blipFill rotWithShape="1">
            <a:blip r:embed="rId4"/>
            <a:srcRect l="20931" t="27148" r="72303" b="64020"/>
            <a:stretch/>
          </p:blipFill>
          <p:spPr>
            <a:xfrm>
              <a:off x="4140201" y="1747156"/>
              <a:ext cx="493486" cy="635000"/>
            </a:xfrm>
            <a:prstGeom prst="rect">
              <a:avLst/>
            </a:prstGeom>
          </p:spPr>
        </p:pic>
        <p:pic>
          <p:nvPicPr>
            <p:cNvPr id="16" name="Picture 15">
              <a:extLst>
                <a:ext uri="{FF2B5EF4-FFF2-40B4-BE49-F238E27FC236}">
                  <a16:creationId xmlns:a16="http://schemas.microsoft.com/office/drawing/2014/main" id="{D9B4B4A1-4CD3-C762-E6EA-49F47874B5E9}"/>
                </a:ext>
              </a:extLst>
            </p:cNvPr>
            <p:cNvPicPr>
              <a:picLocks noChangeAspect="1"/>
            </p:cNvPicPr>
            <p:nvPr/>
          </p:nvPicPr>
          <p:blipFill rotWithShape="1">
            <a:blip r:embed="rId4"/>
            <a:srcRect l="80545" t="43288" r="12298" b="47271"/>
            <a:stretch/>
          </p:blipFill>
          <p:spPr>
            <a:xfrm>
              <a:off x="8311242" y="2957286"/>
              <a:ext cx="518887" cy="674916"/>
            </a:xfrm>
            <a:prstGeom prst="rect">
              <a:avLst/>
            </a:prstGeom>
          </p:spPr>
        </p:pic>
      </p:grpSp>
      <p:pic>
        <p:nvPicPr>
          <p:cNvPr id="3078" name="Picture 6" descr="Chatbot PNG Transparent Images Free Download | Vector Files | Pngtree">
            <a:extLst>
              <a:ext uri="{FF2B5EF4-FFF2-40B4-BE49-F238E27FC236}">
                <a16:creationId xmlns:a16="http://schemas.microsoft.com/office/drawing/2014/main" id="{94696497-A34C-B05A-20C2-99BD9AA67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498" y="2068923"/>
            <a:ext cx="1987550" cy="19875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B5D9BB-C08B-0DDB-24D5-86A66DF7E8EE}"/>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Multigoal Environment</a:t>
            </a:r>
            <a:endParaRPr lang="en-QA"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F1A91D7-5928-AF33-14CF-1BAA1D9F8747}"/>
              </a:ext>
            </a:extLst>
          </p:cNvPr>
          <p:cNvSpPr txBox="1"/>
          <p:nvPr/>
        </p:nvSpPr>
        <p:spPr>
          <a:xfrm>
            <a:off x="299525" y="2782669"/>
            <a:ext cx="3200072" cy="2246769"/>
          </a:xfrm>
          <a:prstGeom prst="rect">
            <a:avLst/>
          </a:prstGeom>
          <a:noFill/>
        </p:spPr>
        <p:txBody>
          <a:bodyPr wrap="square" rtlCol="0">
            <a:spAutoFit/>
          </a:bodyPr>
          <a:lstStyle/>
          <a:p>
            <a:pPr algn="ctr"/>
            <a:r>
              <a:rPr lang="en-QA" sz="2000" b="1" dirty="0">
                <a:latin typeface="Times New Roman" panose="02020603050405020304" pitchFamily="18" charset="0"/>
                <a:cs typeface="Times New Roman" panose="02020603050405020304" pitchFamily="18" charset="0"/>
              </a:rPr>
              <a:t>Maximizing</a:t>
            </a:r>
            <a:r>
              <a:rPr lang="en-QA" sz="2000" dirty="0">
                <a:latin typeface="Times New Roman" panose="02020603050405020304" pitchFamily="18" charset="0"/>
                <a:cs typeface="Times New Roman" panose="02020603050405020304" pitchFamily="18" charset="0"/>
              </a:rPr>
              <a:t> </a:t>
            </a:r>
          </a:p>
          <a:p>
            <a:pPr algn="ctr"/>
            <a:endParaRPr lang="en-QA" sz="2000" dirty="0">
              <a:latin typeface="Times New Roman" panose="02020603050405020304" pitchFamily="18" charset="0"/>
              <a:cs typeface="Times New Roman" panose="02020603050405020304" pitchFamily="18" charset="0"/>
            </a:endParaRPr>
          </a:p>
          <a:p>
            <a:pPr algn="ctr"/>
            <a:r>
              <a:rPr lang="en-QA" sz="2000" dirty="0">
                <a:solidFill>
                  <a:schemeClr val="accent2"/>
                </a:solidFill>
                <a:latin typeface="Times New Roman" panose="02020603050405020304" pitchFamily="18" charset="0"/>
                <a:cs typeface="Times New Roman" panose="02020603050405020304" pitchFamily="18" charset="0"/>
              </a:rPr>
              <a:t>The expected future reward</a:t>
            </a:r>
          </a:p>
          <a:p>
            <a:pPr algn="ctr"/>
            <a:endParaRPr lang="en-QA" sz="2000" dirty="0">
              <a:latin typeface="Times New Roman" panose="02020603050405020304" pitchFamily="18" charset="0"/>
              <a:cs typeface="Times New Roman" panose="02020603050405020304" pitchFamily="18" charset="0"/>
            </a:endParaRPr>
          </a:p>
          <a:p>
            <a:pPr algn="ctr"/>
            <a:r>
              <a:rPr lang="en-QA" sz="2000" dirty="0">
                <a:latin typeface="Times New Roman" panose="02020603050405020304" pitchFamily="18" charset="0"/>
                <a:cs typeface="Times New Roman" panose="02020603050405020304" pitchFamily="18" charset="0"/>
              </a:rPr>
              <a:t>+</a:t>
            </a:r>
          </a:p>
          <a:p>
            <a:pPr algn="ctr"/>
            <a:endParaRPr lang="en-QA" sz="2000" dirty="0">
              <a:latin typeface="Times New Roman" panose="02020603050405020304" pitchFamily="18" charset="0"/>
              <a:cs typeface="Times New Roman" panose="02020603050405020304" pitchFamily="18" charset="0"/>
            </a:endParaRPr>
          </a:p>
          <a:p>
            <a:pPr algn="ctr"/>
            <a:r>
              <a:rPr lang="en-US" sz="2000" dirty="0">
                <a:solidFill>
                  <a:schemeClr val="accent2"/>
                </a:solidFill>
                <a:latin typeface="Times New Roman" panose="02020603050405020304" pitchFamily="18" charset="0"/>
                <a:cs typeface="Times New Roman" panose="02020603050405020304" pitchFamily="18" charset="0"/>
              </a:rPr>
              <a:t>T</a:t>
            </a:r>
            <a:r>
              <a:rPr lang="en-QA" sz="2000" dirty="0">
                <a:solidFill>
                  <a:schemeClr val="accent2"/>
                </a:solidFill>
                <a:latin typeface="Times New Roman" panose="02020603050405020304" pitchFamily="18" charset="0"/>
                <a:cs typeface="Times New Roman" panose="02020603050405020304" pitchFamily="18" charset="0"/>
              </a:rPr>
              <a:t>he expected future entropy</a:t>
            </a:r>
          </a:p>
        </p:txBody>
      </p:sp>
      <p:sp>
        <p:nvSpPr>
          <p:cNvPr id="8" name="Multiply 7">
            <a:extLst>
              <a:ext uri="{FF2B5EF4-FFF2-40B4-BE49-F238E27FC236}">
                <a16:creationId xmlns:a16="http://schemas.microsoft.com/office/drawing/2014/main" id="{73530D94-403E-F112-005A-D5B47F571A32}"/>
              </a:ext>
            </a:extLst>
          </p:cNvPr>
          <p:cNvSpPr/>
          <p:nvPr/>
        </p:nvSpPr>
        <p:spPr>
          <a:xfrm>
            <a:off x="6106186" y="3512692"/>
            <a:ext cx="368300" cy="346075"/>
          </a:xfrm>
          <a:prstGeom prst="mathMultiply">
            <a:avLst>
              <a:gd name="adj1" fmla="val 16181"/>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36" name="Arc 35">
            <a:extLst>
              <a:ext uri="{FF2B5EF4-FFF2-40B4-BE49-F238E27FC236}">
                <a16:creationId xmlns:a16="http://schemas.microsoft.com/office/drawing/2014/main" id="{B97BFD66-D5D9-62F7-597D-38130D67B46C}"/>
              </a:ext>
            </a:extLst>
          </p:cNvPr>
          <p:cNvSpPr/>
          <p:nvPr/>
        </p:nvSpPr>
        <p:spPr>
          <a:xfrm rot="10642749">
            <a:off x="5074748" y="1961589"/>
            <a:ext cx="2072299" cy="1744175"/>
          </a:xfrm>
          <a:prstGeom prst="arc">
            <a:avLst>
              <a:gd name="adj1" fmla="val 15908894"/>
              <a:gd name="adj2" fmla="val 11037"/>
            </a:avLst>
          </a:prstGeom>
          <a:ln w="66675">
            <a:solidFill>
              <a:schemeClr val="accent2"/>
            </a:solidFill>
            <a:headEnd type="none" w="lg" len="lg"/>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sp>
        <p:nvSpPr>
          <p:cNvPr id="37" name="Arc 36">
            <a:extLst>
              <a:ext uri="{FF2B5EF4-FFF2-40B4-BE49-F238E27FC236}">
                <a16:creationId xmlns:a16="http://schemas.microsoft.com/office/drawing/2014/main" id="{184F5053-0272-C8B1-B817-0D18DE0EA742}"/>
              </a:ext>
            </a:extLst>
          </p:cNvPr>
          <p:cNvSpPr/>
          <p:nvPr/>
        </p:nvSpPr>
        <p:spPr>
          <a:xfrm rot="10957251" flipV="1">
            <a:off x="5033430" y="3753069"/>
            <a:ext cx="2241142" cy="1544586"/>
          </a:xfrm>
          <a:prstGeom prst="arc">
            <a:avLst>
              <a:gd name="adj1" fmla="val 15908894"/>
              <a:gd name="adj2" fmla="val 11037"/>
            </a:avLst>
          </a:prstGeom>
          <a:ln w="66675">
            <a:solidFill>
              <a:schemeClr val="accent2"/>
            </a:solidFill>
            <a:headEnd type="none" w="lg" len="lg"/>
            <a:tailEnd type="triangle" w="med" len="med"/>
          </a:ln>
          <a:scene3d>
            <a:camera prst="orthographicFront">
              <a:rot lat="0" lon="0" rev="3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sp>
        <p:nvSpPr>
          <p:cNvPr id="39" name="TextBox 38">
            <a:extLst>
              <a:ext uri="{FF2B5EF4-FFF2-40B4-BE49-F238E27FC236}">
                <a16:creationId xmlns:a16="http://schemas.microsoft.com/office/drawing/2014/main" id="{F8D21696-AF10-2FF7-D567-6CBBF1041F76}"/>
              </a:ext>
            </a:extLst>
          </p:cNvPr>
          <p:cNvSpPr txBox="1"/>
          <p:nvPr/>
        </p:nvSpPr>
        <p:spPr>
          <a:xfrm>
            <a:off x="3100039" y="5832088"/>
            <a:ext cx="184731" cy="369332"/>
          </a:xfrm>
          <a:prstGeom prst="rect">
            <a:avLst/>
          </a:prstGeom>
          <a:noFill/>
        </p:spPr>
        <p:txBody>
          <a:bodyPr wrap="none" rtlCol="0">
            <a:spAutoFit/>
          </a:bodyPr>
          <a:lstStyle/>
          <a:p>
            <a:endParaRPr lang="en-QA" dirty="0"/>
          </a:p>
        </p:txBody>
      </p:sp>
      <p:grpSp>
        <p:nvGrpSpPr>
          <p:cNvPr id="54" name="Group 53">
            <a:extLst>
              <a:ext uri="{FF2B5EF4-FFF2-40B4-BE49-F238E27FC236}">
                <a16:creationId xmlns:a16="http://schemas.microsoft.com/office/drawing/2014/main" id="{9627EE1F-6354-AF77-3637-0D758D0A84C1}"/>
              </a:ext>
            </a:extLst>
          </p:cNvPr>
          <p:cNvGrpSpPr/>
          <p:nvPr/>
        </p:nvGrpSpPr>
        <p:grpSpPr>
          <a:xfrm>
            <a:off x="5619078" y="3539751"/>
            <a:ext cx="441339" cy="575242"/>
            <a:chOff x="5619078" y="3539751"/>
            <a:chExt cx="441339" cy="575242"/>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25EB2DE-EB7C-7BD3-C725-AB1281B3CEA0}"/>
                    </a:ext>
                  </a:extLst>
                </p:cNvPr>
                <p:cNvSpPr txBox="1"/>
                <p:nvPr/>
              </p:nvSpPr>
              <p:spPr>
                <a:xfrm>
                  <a:off x="5619078" y="3745661"/>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𝑠</m:t>
                            </m:r>
                          </m:e>
                          <m:sub>
                            <m:r>
                              <a:rPr lang="en-US" b="0" i="1" smtClean="0">
                                <a:solidFill>
                                  <a:schemeClr val="accent1"/>
                                </a:solidFill>
                                <a:latin typeface="Cambria Math" panose="02040503050406030204" pitchFamily="18" charset="0"/>
                              </a:rPr>
                              <m:t>1</m:t>
                            </m:r>
                          </m:sub>
                        </m:sSub>
                      </m:oMath>
                    </m:oMathPara>
                  </a14:m>
                  <a:endParaRPr lang="en-QA" dirty="0"/>
                </a:p>
              </p:txBody>
            </p:sp>
          </mc:Choice>
          <mc:Fallback xmlns="">
            <p:sp>
              <p:nvSpPr>
                <p:cNvPr id="45" name="TextBox 44">
                  <a:extLst>
                    <a:ext uri="{FF2B5EF4-FFF2-40B4-BE49-F238E27FC236}">
                      <a16:creationId xmlns:a16="http://schemas.microsoft.com/office/drawing/2014/main" id="{D25EB2DE-EB7C-7BD3-C725-AB1281B3CEA0}"/>
                    </a:ext>
                  </a:extLst>
                </p:cNvPr>
                <p:cNvSpPr txBox="1">
                  <a:spLocks noRot="1" noChangeAspect="1" noMove="1" noResize="1" noEditPoints="1" noAdjustHandles="1" noChangeArrowheads="1" noChangeShapeType="1" noTextEdit="1"/>
                </p:cNvSpPr>
                <p:nvPr/>
              </p:nvSpPr>
              <p:spPr>
                <a:xfrm>
                  <a:off x="5619078" y="3745661"/>
                  <a:ext cx="441339" cy="369332"/>
                </a:xfrm>
                <a:prstGeom prst="rect">
                  <a:avLst/>
                </a:prstGeom>
                <a:blipFill>
                  <a:blip r:embed="rId6"/>
                  <a:stretch>
                    <a:fillRect/>
                  </a:stretch>
                </a:blipFill>
              </p:spPr>
              <p:txBody>
                <a:bodyPr/>
                <a:lstStyle/>
                <a:p>
                  <a:r>
                    <a:rPr lang="en-QA">
                      <a:noFill/>
                    </a:rPr>
                    <a:t> </a:t>
                  </a:r>
                </a:p>
              </p:txBody>
            </p:sp>
          </mc:Fallback>
        </mc:AlternateContent>
        <p:sp>
          <p:nvSpPr>
            <p:cNvPr id="46" name="Multiply 45">
              <a:extLst>
                <a:ext uri="{FF2B5EF4-FFF2-40B4-BE49-F238E27FC236}">
                  <a16:creationId xmlns:a16="http://schemas.microsoft.com/office/drawing/2014/main" id="{6E5FF8D7-1446-17DA-7EF0-B985CB7A1281}"/>
                </a:ext>
              </a:extLst>
            </p:cNvPr>
            <p:cNvSpPr/>
            <p:nvPr/>
          </p:nvSpPr>
          <p:spPr>
            <a:xfrm>
              <a:off x="5619078" y="3539751"/>
              <a:ext cx="368299" cy="346076"/>
            </a:xfrm>
            <a:prstGeom prst="mathMultiply">
              <a:avLst>
                <a:gd name="adj1" fmla="val 11395"/>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solidFill>
                  <a:schemeClr val="accent1"/>
                </a:solidFill>
              </a:endParaRPr>
            </a:p>
          </p:txBody>
        </p:sp>
      </p:grpSp>
      <p:grpSp>
        <p:nvGrpSpPr>
          <p:cNvPr id="55" name="Group 54">
            <a:extLst>
              <a:ext uri="{FF2B5EF4-FFF2-40B4-BE49-F238E27FC236}">
                <a16:creationId xmlns:a16="http://schemas.microsoft.com/office/drawing/2014/main" id="{5200B145-EA67-0CCD-38BF-489CB99539E8}"/>
              </a:ext>
            </a:extLst>
          </p:cNvPr>
          <p:cNvGrpSpPr/>
          <p:nvPr/>
        </p:nvGrpSpPr>
        <p:grpSpPr>
          <a:xfrm>
            <a:off x="6619314" y="3539751"/>
            <a:ext cx="446661" cy="575242"/>
            <a:chOff x="6619314" y="3539751"/>
            <a:chExt cx="446661" cy="575242"/>
          </a:xfrm>
        </p:grpSpPr>
        <p:sp>
          <p:nvSpPr>
            <p:cNvPr id="48" name="Multiply 47">
              <a:extLst>
                <a:ext uri="{FF2B5EF4-FFF2-40B4-BE49-F238E27FC236}">
                  <a16:creationId xmlns:a16="http://schemas.microsoft.com/office/drawing/2014/main" id="{FB19AF45-3271-1303-316D-D317D855BC57}"/>
                </a:ext>
              </a:extLst>
            </p:cNvPr>
            <p:cNvSpPr/>
            <p:nvPr/>
          </p:nvSpPr>
          <p:spPr>
            <a:xfrm>
              <a:off x="6632201" y="3539751"/>
              <a:ext cx="368299" cy="346076"/>
            </a:xfrm>
            <a:prstGeom prst="mathMultiply">
              <a:avLst>
                <a:gd name="adj1" fmla="val 11395"/>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solidFill>
                  <a:schemeClr val="accent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D37BAF-8C57-C550-D6CB-CA7F3D52E502}"/>
                    </a:ext>
                  </a:extLst>
                </p:cNvPr>
                <p:cNvSpPr txBox="1"/>
                <p:nvPr/>
              </p:nvSpPr>
              <p:spPr>
                <a:xfrm>
                  <a:off x="6619314" y="3745661"/>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𝑠</m:t>
                            </m:r>
                          </m:e>
                          <m:sub>
                            <m:r>
                              <a:rPr lang="en-US" b="0" i="1" smtClean="0">
                                <a:solidFill>
                                  <a:schemeClr val="accent6"/>
                                </a:solidFill>
                                <a:latin typeface="Cambria Math" panose="02040503050406030204" pitchFamily="18" charset="0"/>
                              </a:rPr>
                              <m:t>2</m:t>
                            </m:r>
                          </m:sub>
                        </m:sSub>
                      </m:oMath>
                    </m:oMathPara>
                  </a14:m>
                  <a:endParaRPr lang="en-QA" dirty="0"/>
                </a:p>
              </p:txBody>
            </p:sp>
          </mc:Choice>
          <mc:Fallback xmlns="">
            <p:sp>
              <p:nvSpPr>
                <p:cNvPr id="49" name="TextBox 48">
                  <a:extLst>
                    <a:ext uri="{FF2B5EF4-FFF2-40B4-BE49-F238E27FC236}">
                      <a16:creationId xmlns:a16="http://schemas.microsoft.com/office/drawing/2014/main" id="{DED37BAF-8C57-C550-D6CB-CA7F3D52E502}"/>
                    </a:ext>
                  </a:extLst>
                </p:cNvPr>
                <p:cNvSpPr txBox="1">
                  <a:spLocks noRot="1" noChangeAspect="1" noMove="1" noResize="1" noEditPoints="1" noAdjustHandles="1" noChangeArrowheads="1" noChangeShapeType="1" noTextEdit="1"/>
                </p:cNvSpPr>
                <p:nvPr/>
              </p:nvSpPr>
              <p:spPr>
                <a:xfrm>
                  <a:off x="6619314" y="3745661"/>
                  <a:ext cx="446661" cy="369332"/>
                </a:xfrm>
                <a:prstGeom prst="rect">
                  <a:avLst/>
                </a:prstGeom>
                <a:blipFill>
                  <a:blip r:embed="rId7"/>
                  <a:stretch>
                    <a:fillRect/>
                  </a:stretch>
                </a:blipFill>
              </p:spPr>
              <p:txBody>
                <a:bodyPr/>
                <a:lstStyle/>
                <a:p>
                  <a:r>
                    <a:rPr lang="en-QA">
                      <a:noFill/>
                    </a:rPr>
                    <a:t> </a:t>
                  </a:r>
                </a:p>
              </p:txBody>
            </p:sp>
          </mc:Fallback>
        </mc:AlternateContent>
      </p:grpSp>
      <p:grpSp>
        <p:nvGrpSpPr>
          <p:cNvPr id="52" name="Group 51">
            <a:extLst>
              <a:ext uri="{FF2B5EF4-FFF2-40B4-BE49-F238E27FC236}">
                <a16:creationId xmlns:a16="http://schemas.microsoft.com/office/drawing/2014/main" id="{6616783D-1AC0-C909-726B-75FF4375DF7A}"/>
              </a:ext>
            </a:extLst>
          </p:cNvPr>
          <p:cNvGrpSpPr/>
          <p:nvPr/>
        </p:nvGrpSpPr>
        <p:grpSpPr>
          <a:xfrm>
            <a:off x="9120412" y="1394063"/>
            <a:ext cx="1744342" cy="1784035"/>
            <a:chOff x="9120412" y="1394063"/>
            <a:chExt cx="1744342" cy="1784035"/>
          </a:xfrm>
        </p:grpSpPr>
        <p:pic>
          <p:nvPicPr>
            <p:cNvPr id="41" name="Picture 40">
              <a:extLst>
                <a:ext uri="{FF2B5EF4-FFF2-40B4-BE49-F238E27FC236}">
                  <a16:creationId xmlns:a16="http://schemas.microsoft.com/office/drawing/2014/main" id="{1F242D72-0ED1-C544-2FB6-C0B7BCCD619C}"/>
                </a:ext>
              </a:extLst>
            </p:cNvPr>
            <p:cNvPicPr>
              <a:picLocks noChangeAspect="1"/>
            </p:cNvPicPr>
            <p:nvPr/>
          </p:nvPicPr>
          <p:blipFill rotWithShape="1">
            <a:blip r:embed="rId8"/>
            <a:srcRect b="56509"/>
            <a:stretch/>
          </p:blipFill>
          <p:spPr>
            <a:xfrm>
              <a:off x="9120412" y="1432719"/>
              <a:ext cx="1744342" cy="1745379"/>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A926F41-E3DF-4698-E067-325864BC462C}"/>
                    </a:ext>
                  </a:extLst>
                </p:cNvPr>
                <p:cNvSpPr txBox="1"/>
                <p:nvPr/>
              </p:nvSpPr>
              <p:spPr>
                <a:xfrm>
                  <a:off x="9672102" y="1394063"/>
                  <a:ext cx="7970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𝜋</m:t>
                        </m:r>
                        <m:d>
                          <m:dPr>
                            <m:ctrlPr>
                              <a:rPr lang="en-US" b="0" i="1" smtClean="0">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rPr>
                              <m:t>𝑎</m:t>
                            </m:r>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𝑠</m:t>
                                </m:r>
                              </m:e>
                              <m:sub>
                                <m:r>
                                  <a:rPr lang="en-US" b="0" i="1" smtClean="0">
                                    <a:solidFill>
                                      <a:schemeClr val="accent1"/>
                                    </a:solidFill>
                                    <a:latin typeface="Cambria Math" panose="02040503050406030204" pitchFamily="18" charset="0"/>
                                  </a:rPr>
                                  <m:t>1</m:t>
                                </m:r>
                              </m:sub>
                            </m:sSub>
                          </m:e>
                        </m:d>
                      </m:oMath>
                    </m:oMathPara>
                  </a14:m>
                  <a:endParaRPr lang="en-QA" dirty="0">
                    <a:solidFill>
                      <a:schemeClr val="accent1"/>
                    </a:solidFill>
                  </a:endParaRPr>
                </a:p>
              </p:txBody>
            </p:sp>
          </mc:Choice>
          <mc:Fallback xmlns="">
            <p:sp>
              <p:nvSpPr>
                <p:cNvPr id="50" name="TextBox 49">
                  <a:extLst>
                    <a:ext uri="{FF2B5EF4-FFF2-40B4-BE49-F238E27FC236}">
                      <a16:creationId xmlns:a16="http://schemas.microsoft.com/office/drawing/2014/main" id="{FA926F41-E3DF-4698-E067-325864BC462C}"/>
                    </a:ext>
                  </a:extLst>
                </p:cNvPr>
                <p:cNvSpPr txBox="1">
                  <a:spLocks noRot="1" noChangeAspect="1" noMove="1" noResize="1" noEditPoints="1" noAdjustHandles="1" noChangeArrowheads="1" noChangeShapeType="1" noTextEdit="1"/>
                </p:cNvSpPr>
                <p:nvPr/>
              </p:nvSpPr>
              <p:spPr>
                <a:xfrm>
                  <a:off x="9672102" y="1394063"/>
                  <a:ext cx="797077" cy="276999"/>
                </a:xfrm>
                <a:prstGeom prst="rect">
                  <a:avLst/>
                </a:prstGeom>
                <a:blipFill>
                  <a:blip r:embed="rId9"/>
                  <a:stretch>
                    <a:fillRect l="-3125" b="-34783"/>
                  </a:stretch>
                </a:blipFill>
              </p:spPr>
              <p:txBody>
                <a:bodyPr/>
                <a:lstStyle/>
                <a:p>
                  <a:r>
                    <a:rPr lang="en-QA">
                      <a:noFill/>
                    </a:rPr>
                    <a:t> </a:t>
                  </a:r>
                </a:p>
              </p:txBody>
            </p:sp>
          </mc:Fallback>
        </mc:AlternateContent>
      </p:grpSp>
      <p:grpSp>
        <p:nvGrpSpPr>
          <p:cNvPr id="53" name="Group 52">
            <a:extLst>
              <a:ext uri="{FF2B5EF4-FFF2-40B4-BE49-F238E27FC236}">
                <a16:creationId xmlns:a16="http://schemas.microsoft.com/office/drawing/2014/main" id="{6B10FFED-4E5E-2E39-977D-2D12D209ABF5}"/>
              </a:ext>
            </a:extLst>
          </p:cNvPr>
          <p:cNvGrpSpPr/>
          <p:nvPr/>
        </p:nvGrpSpPr>
        <p:grpSpPr>
          <a:xfrm>
            <a:off x="9120412" y="3779474"/>
            <a:ext cx="1744343" cy="1896498"/>
            <a:chOff x="9120412" y="3779474"/>
            <a:chExt cx="1744343" cy="1896498"/>
          </a:xfrm>
        </p:grpSpPr>
        <p:pic>
          <p:nvPicPr>
            <p:cNvPr id="42" name="Picture 41">
              <a:extLst>
                <a:ext uri="{FF2B5EF4-FFF2-40B4-BE49-F238E27FC236}">
                  <a16:creationId xmlns:a16="http://schemas.microsoft.com/office/drawing/2014/main" id="{D7C33DBC-EE6E-1907-680C-D1B2AEA7C51D}"/>
                </a:ext>
              </a:extLst>
            </p:cNvPr>
            <p:cNvPicPr>
              <a:picLocks noChangeAspect="1"/>
            </p:cNvPicPr>
            <p:nvPr/>
          </p:nvPicPr>
          <p:blipFill rotWithShape="1">
            <a:blip r:embed="rId8"/>
            <a:srcRect t="51696" b="8492"/>
            <a:stretch/>
          </p:blipFill>
          <p:spPr>
            <a:xfrm>
              <a:off x="9120412" y="4078248"/>
              <a:ext cx="1744343" cy="1597724"/>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6675ACA-3563-1206-0195-3B7EE9427F67}"/>
                    </a:ext>
                  </a:extLst>
                </p:cNvPr>
                <p:cNvSpPr txBox="1"/>
                <p:nvPr/>
              </p:nvSpPr>
              <p:spPr>
                <a:xfrm>
                  <a:off x="9691743" y="3779474"/>
                  <a:ext cx="802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𝜋</m:t>
                        </m:r>
                        <m:d>
                          <m:dPr>
                            <m:ctrlPr>
                              <a:rPr lang="en-US" b="0" i="1" smtClean="0">
                                <a:solidFill>
                                  <a:schemeClr val="accent6"/>
                                </a:solidFill>
                                <a:latin typeface="Cambria Math" panose="02040503050406030204" pitchFamily="18" charset="0"/>
                              </a:rPr>
                            </m:ctrlPr>
                          </m:dPr>
                          <m:e>
                            <m:r>
                              <a:rPr lang="en-US" i="1">
                                <a:solidFill>
                                  <a:schemeClr val="accent6"/>
                                </a:solidFill>
                                <a:latin typeface="Cambria Math" panose="02040503050406030204" pitchFamily="18" charset="0"/>
                              </a:rPr>
                              <m:t>𝑎</m:t>
                            </m:r>
                            <m:r>
                              <a:rPr lang="en-US" i="1">
                                <a:solidFill>
                                  <a:schemeClr val="accent6"/>
                                </a:solidFill>
                                <a:latin typeface="Cambria Math" panose="02040503050406030204" pitchFamily="18" charset="0"/>
                              </a:rPr>
                              <m:t>|</m:t>
                            </m:r>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𝑠</m:t>
                                </m:r>
                              </m:e>
                              <m:sub>
                                <m:r>
                                  <a:rPr lang="en-US" b="0" i="1" smtClean="0">
                                    <a:solidFill>
                                      <a:schemeClr val="accent6"/>
                                    </a:solidFill>
                                    <a:latin typeface="Cambria Math" panose="02040503050406030204" pitchFamily="18" charset="0"/>
                                  </a:rPr>
                                  <m:t>2</m:t>
                                </m:r>
                              </m:sub>
                            </m:sSub>
                          </m:e>
                        </m:d>
                      </m:oMath>
                    </m:oMathPara>
                  </a14:m>
                  <a:endParaRPr lang="en-QA" dirty="0">
                    <a:solidFill>
                      <a:schemeClr val="accent6"/>
                    </a:solidFill>
                  </a:endParaRPr>
                </a:p>
              </p:txBody>
            </p:sp>
          </mc:Choice>
          <mc:Fallback xmlns="">
            <p:sp>
              <p:nvSpPr>
                <p:cNvPr id="51" name="TextBox 50">
                  <a:extLst>
                    <a:ext uri="{FF2B5EF4-FFF2-40B4-BE49-F238E27FC236}">
                      <a16:creationId xmlns:a16="http://schemas.microsoft.com/office/drawing/2014/main" id="{C6675ACA-3563-1206-0195-3B7EE9427F67}"/>
                    </a:ext>
                  </a:extLst>
                </p:cNvPr>
                <p:cNvSpPr txBox="1">
                  <a:spLocks noRot="1" noChangeAspect="1" noMove="1" noResize="1" noEditPoints="1" noAdjustHandles="1" noChangeArrowheads="1" noChangeShapeType="1" noTextEdit="1"/>
                </p:cNvSpPr>
                <p:nvPr/>
              </p:nvSpPr>
              <p:spPr>
                <a:xfrm>
                  <a:off x="9691743" y="3779474"/>
                  <a:ext cx="802399" cy="276999"/>
                </a:xfrm>
                <a:prstGeom prst="rect">
                  <a:avLst/>
                </a:prstGeom>
                <a:blipFill>
                  <a:blip r:embed="rId10"/>
                  <a:stretch>
                    <a:fillRect l="-3125" b="-34783"/>
                  </a:stretch>
                </a:blipFill>
              </p:spPr>
              <p:txBody>
                <a:bodyPr/>
                <a:lstStyle/>
                <a:p>
                  <a:r>
                    <a:rPr lang="en-QA">
                      <a:noFill/>
                    </a:rPr>
                    <a:t> </a:t>
                  </a:r>
                </a:p>
              </p:txBody>
            </p:sp>
          </mc:Fallback>
        </mc:AlternateContent>
      </p:grpSp>
    </p:spTree>
    <p:extLst>
      <p:ext uri="{BB962C8B-B14F-4D97-AF65-F5344CB8AC3E}">
        <p14:creationId xmlns:p14="http://schemas.microsoft.com/office/powerpoint/2010/main" val="14084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FF716-1B63-856A-411C-E047E1794CC3}"/>
              </a:ext>
            </a:extLst>
          </p:cNvPr>
          <p:cNvPicPr>
            <a:picLocks noChangeAspect="1"/>
          </p:cNvPicPr>
          <p:nvPr/>
        </p:nvPicPr>
        <p:blipFill rotWithShape="1">
          <a:blip r:embed="rId3"/>
          <a:srcRect l="7353" r="50876" b="26030"/>
          <a:stretch/>
        </p:blipFill>
        <p:spPr>
          <a:xfrm>
            <a:off x="1281653" y="1685925"/>
            <a:ext cx="4661948" cy="4727227"/>
          </a:xfrm>
          <a:prstGeom prst="rect">
            <a:avLst/>
          </a:prstGeom>
        </p:spPr>
      </p:pic>
      <p:sp>
        <p:nvSpPr>
          <p:cNvPr id="8" name="Right Arrow 7">
            <a:extLst>
              <a:ext uri="{FF2B5EF4-FFF2-40B4-BE49-F238E27FC236}">
                <a16:creationId xmlns:a16="http://schemas.microsoft.com/office/drawing/2014/main" id="{81F4E3E0-55C9-6901-FF14-B51A3B7893B5}"/>
              </a:ext>
            </a:extLst>
          </p:cNvPr>
          <p:cNvSpPr/>
          <p:nvPr/>
        </p:nvSpPr>
        <p:spPr>
          <a:xfrm>
            <a:off x="1512879" y="1685925"/>
            <a:ext cx="4367221" cy="104775"/>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8D5C7DA-B152-91E7-C2C3-0B586DDC32CF}"/>
                  </a:ext>
                </a:extLst>
              </p:cNvPr>
              <p:cNvSpPr txBox="1"/>
              <p:nvPr/>
            </p:nvSpPr>
            <p:spPr>
              <a:xfrm>
                <a:off x="6604000" y="1905000"/>
                <a:ext cx="5588000" cy="2800767"/>
              </a:xfrm>
              <a:prstGeom prst="rect">
                <a:avLst/>
              </a:prstGeom>
              <a:noFill/>
            </p:spPr>
            <p:txBody>
              <a:bodyPr wrap="square" rtlCol="0">
                <a:spAutoFit/>
              </a:bodyPr>
              <a:lstStyle/>
              <a:p>
                <a:pPr marL="285750" indent="-285750">
                  <a:buFont typeface="Arial" panose="020B0604020202020204" pitchFamily="34" charset="0"/>
                  <a:buChar char="•"/>
                </a:pPr>
                <a:endParaRPr lang="en-QA"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STAC covers all the modes</a:t>
                </a:r>
              </a:p>
              <a:p>
                <a:pPr marL="285750" indent="-285750">
                  <a:buFont typeface="Arial" panose="020B0604020202020204" pitchFamily="34" charset="0"/>
                  <a:buChar char="•"/>
                </a:pPr>
                <a:endParaRPr lang="en-QA"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STAC maximizes the expected future entropy</a:t>
                </a:r>
              </a:p>
              <a:p>
                <a:r>
                  <a:rPr lang="en-QA"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𝛼</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a:t>
                </a:r>
                <a14:m>
                  <m:oMath xmlns:m="http://schemas.openxmlformats.org/officeDocument/2006/math">
                    <m:r>
                      <a:rPr lang="en-QA"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a:t>
                </a:r>
                <a:r>
                  <a:rPr lang="en-QA" sz="2000" dirty="0">
                    <a:solidFill>
                      <a:schemeClr val="accent2"/>
                    </a:solidFill>
                    <a:latin typeface="Times New Roman" panose="02020603050405020304" pitchFamily="18" charset="0"/>
                    <a:cs typeface="Times New Roman" panose="02020603050405020304" pitchFamily="18" charset="0"/>
                  </a:rPr>
                  <a:t>convergence to </a:t>
                </a:r>
                <a14:m>
                  <m:oMath xmlns:m="http://schemas.openxmlformats.org/officeDocument/2006/math">
                    <m:sSub>
                      <m:sSubPr>
                        <m:ctrlPr>
                          <a:rPr lang="en-QA" sz="2000" i="1" dirty="0" smtClean="0">
                            <a:solidFill>
                              <a:schemeClr val="accent2"/>
                            </a:solidFill>
                            <a:latin typeface="Cambria Math" panose="02040503050406030204" pitchFamily="18" charset="0"/>
                            <a:cs typeface="Times New Roman" panose="02020603050405020304" pitchFamily="18" charset="0"/>
                          </a:rPr>
                        </m:ctrlPr>
                      </m:sSubPr>
                      <m:e>
                        <m:r>
                          <m:rPr>
                            <m:sty m:val="p"/>
                          </m:rPr>
                          <a:rPr lang="en-US" sz="2000" b="0" i="0" dirty="0" smtClean="0">
                            <a:solidFill>
                              <a:schemeClr val="accent2"/>
                            </a:solidFill>
                            <a:latin typeface="Cambria Math" panose="02040503050406030204" pitchFamily="18" charset="0"/>
                            <a:cs typeface="Times New Roman" panose="02020603050405020304" pitchFamily="18" charset="0"/>
                          </a:rPr>
                          <m:t>G</m:t>
                        </m:r>
                      </m:e>
                      <m:sub>
                        <m:r>
                          <a:rPr lang="en-US" sz="2000" b="0" i="1" dirty="0" smtClean="0">
                            <a:solidFill>
                              <a:schemeClr val="accent2"/>
                            </a:solidFill>
                            <a:latin typeface="Cambria Math" panose="02040503050406030204" pitchFamily="18" charset="0"/>
                            <a:cs typeface="Times New Roman" panose="02020603050405020304" pitchFamily="18" charset="0"/>
                          </a:rPr>
                          <m:t>2</m:t>
                        </m:r>
                      </m:sub>
                    </m:sSub>
                  </m:oMath>
                </a14:m>
                <a:r>
                  <a:rPr lang="en-QA" sz="2000" dirty="0">
                    <a:solidFill>
                      <a:schemeClr val="accent2"/>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QA" sz="2000" i="1" dirty="0" smtClean="0">
                            <a:solidFill>
                              <a:schemeClr val="accent2"/>
                            </a:solidFill>
                            <a:latin typeface="Cambria Math" panose="02040503050406030204" pitchFamily="18" charset="0"/>
                            <a:cs typeface="Times New Roman" panose="02020603050405020304" pitchFamily="18" charset="0"/>
                          </a:rPr>
                        </m:ctrlPr>
                      </m:sSubPr>
                      <m:e>
                        <m:r>
                          <a:rPr lang="en-US" sz="2000" b="0" i="1" dirty="0" smtClean="0">
                            <a:solidFill>
                              <a:schemeClr val="accent2"/>
                            </a:solidFill>
                            <a:latin typeface="Cambria Math" panose="02040503050406030204" pitchFamily="18" charset="0"/>
                            <a:cs typeface="Times New Roman" panose="02020603050405020304" pitchFamily="18" charset="0"/>
                          </a:rPr>
                          <m:t>𝐺</m:t>
                        </m:r>
                      </m:e>
                      <m:sub>
                        <m:r>
                          <a:rPr lang="en-US" sz="2000" b="0" i="1" dirty="0" smtClean="0">
                            <a:solidFill>
                              <a:schemeClr val="accent2"/>
                            </a:solidFill>
                            <a:latin typeface="Cambria Math" panose="02040503050406030204" pitchFamily="18" charset="0"/>
                            <a:cs typeface="Times New Roman" panose="02020603050405020304" pitchFamily="18" charset="0"/>
                          </a:rPr>
                          <m:t>3</m:t>
                        </m:r>
                      </m:sub>
                    </m:sSub>
                  </m:oMath>
                </a14:m>
                <a:r>
                  <a:rPr lang="en-QA" sz="2000" dirty="0">
                    <a:solidFill>
                      <a:schemeClr val="accent2"/>
                    </a:solidFill>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a:t>
                </a: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sz="2000" dirty="0">
                  <a:latin typeface="Times New Roman" panose="02020603050405020304" pitchFamily="18" charset="0"/>
                  <a:cs typeface="Times New Roman" panose="02020603050405020304" pitchFamily="18" charset="0"/>
                </a:endParaRPr>
              </a:p>
              <a:p>
                <a:endParaRPr lang="en-QA"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8D5C7DA-B152-91E7-C2C3-0B586DDC32CF}"/>
                  </a:ext>
                </a:extLst>
              </p:cNvPr>
              <p:cNvSpPr txBox="1">
                <a:spLocks noRot="1" noChangeAspect="1" noMove="1" noResize="1" noEditPoints="1" noAdjustHandles="1" noChangeArrowheads="1" noChangeShapeType="1" noTextEdit="1"/>
              </p:cNvSpPr>
              <p:nvPr/>
            </p:nvSpPr>
            <p:spPr>
              <a:xfrm>
                <a:off x="6604000" y="1905000"/>
                <a:ext cx="5588000" cy="2800767"/>
              </a:xfrm>
              <a:prstGeom prst="rect">
                <a:avLst/>
              </a:prstGeom>
              <a:blipFill>
                <a:blip r:embed="rId4"/>
                <a:stretch>
                  <a:fillRect l="-679"/>
                </a:stretch>
              </a:blipFill>
            </p:spPr>
            <p:txBody>
              <a:bodyPr/>
              <a:lstStyle/>
              <a:p>
                <a:r>
                  <a:rPr lang="en-QA">
                    <a:noFill/>
                  </a:rPr>
                  <a:t> </a:t>
                </a:r>
              </a:p>
            </p:txBody>
          </p:sp>
        </mc:Fallback>
      </mc:AlternateContent>
      <p:sp>
        <p:nvSpPr>
          <p:cNvPr id="11" name="Right Arrow 10">
            <a:extLst>
              <a:ext uri="{FF2B5EF4-FFF2-40B4-BE49-F238E27FC236}">
                <a16:creationId xmlns:a16="http://schemas.microsoft.com/office/drawing/2014/main" id="{953F5B88-1E87-03A8-7F77-301C0CA841E0}"/>
              </a:ext>
            </a:extLst>
          </p:cNvPr>
          <p:cNvSpPr/>
          <p:nvPr/>
        </p:nvSpPr>
        <p:spPr>
          <a:xfrm>
            <a:off x="584200" y="5740400"/>
            <a:ext cx="697453" cy="12700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12" name="Right Arrow 11">
            <a:extLst>
              <a:ext uri="{FF2B5EF4-FFF2-40B4-BE49-F238E27FC236}">
                <a16:creationId xmlns:a16="http://schemas.microsoft.com/office/drawing/2014/main" id="{42CCB41C-4ED3-05BC-2C88-C01091995C2F}"/>
              </a:ext>
            </a:extLst>
          </p:cNvPr>
          <p:cNvSpPr/>
          <p:nvPr/>
        </p:nvSpPr>
        <p:spPr>
          <a:xfrm>
            <a:off x="584200" y="4673600"/>
            <a:ext cx="697453" cy="12700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14" name="Left Brace 13">
            <a:extLst>
              <a:ext uri="{FF2B5EF4-FFF2-40B4-BE49-F238E27FC236}">
                <a16:creationId xmlns:a16="http://schemas.microsoft.com/office/drawing/2014/main" id="{966571A8-BDC7-E058-8398-E4FA6B93B67D}"/>
              </a:ext>
            </a:extLst>
          </p:cNvPr>
          <p:cNvSpPr/>
          <p:nvPr/>
        </p:nvSpPr>
        <p:spPr>
          <a:xfrm>
            <a:off x="838200" y="2057400"/>
            <a:ext cx="443453" cy="2070448"/>
          </a:xfrm>
          <a:prstGeom prst="leftBrace">
            <a:avLst/>
          </a:prstGeom>
          <a:ln w="349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83F0B1-95A5-36C8-4D16-69CE0848FE39}"/>
                  </a:ext>
                </a:extLst>
              </p:cNvPr>
              <p:cNvSpPr txBox="1"/>
              <p:nvPr/>
            </p:nvSpPr>
            <p:spPr>
              <a:xfrm>
                <a:off x="6978650" y="4127848"/>
                <a:ext cx="4000500" cy="991875"/>
              </a:xfrm>
              <a:prstGeom prst="rect">
                <a:avLst/>
              </a:prstGeom>
              <a:noFill/>
            </p:spPr>
            <p:txBody>
              <a:bodyPr wrap="square" rtlCol="0">
                <a:spAutoFit/>
              </a:bodyPr>
              <a:lstStyle/>
              <a:p>
                <a:pPr algn="ctr"/>
                <a14:m>
                  <m:oMath xmlns:m="http://schemas.openxmlformats.org/officeDocument/2006/math">
                    <m:r>
                      <a:rPr lang="en-QA"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QA" sz="2000" b="1" i="1" dirty="0" smtClean="0">
                            <a:latin typeface="Cambria Math" panose="02040503050406030204" pitchFamily="18" charset="0"/>
                            <a:cs typeface="Times New Roman" panose="02020603050405020304" pitchFamily="18" charset="0"/>
                          </a:rPr>
                        </m:ctrlPr>
                      </m:sSupPr>
                      <m:e>
                        <m:r>
                          <m:rPr>
                            <m:nor/>
                          </m:rPr>
                          <a:rPr lang="en-QA" sz="2000" b="1" dirty="0">
                            <a:latin typeface="Times New Roman" panose="02020603050405020304" pitchFamily="18" charset="0"/>
                            <a:cs typeface="Times New Roman" panose="02020603050405020304" pitchFamily="18" charset="0"/>
                          </a:rPr>
                          <m:t>S</m:t>
                        </m:r>
                      </m:e>
                      <m:sup>
                        <m:r>
                          <a:rPr lang="en-US" sz="2000" b="1" i="1" dirty="0" smtClean="0">
                            <a:latin typeface="Cambria Math" panose="02040503050406030204" pitchFamily="18" charset="0"/>
                            <a:cs typeface="Times New Roman" panose="02020603050405020304" pitchFamily="18" charset="0"/>
                          </a:rPr>
                          <m:t>𝟐</m:t>
                        </m:r>
                      </m:sup>
                    </m:sSup>
                  </m:oMath>
                </a14:m>
                <a:r>
                  <a:rPr lang="en-QA" sz="2000" b="1" dirty="0">
                    <a:latin typeface="Times New Roman" panose="02020603050405020304" pitchFamily="18" charset="0"/>
                    <a:cs typeface="Times New Roman" panose="02020603050405020304" pitchFamily="18" charset="0"/>
                  </a:rPr>
                  <a:t>AC learns a better solution to the MaxEntr objective</a:t>
                </a:r>
              </a:p>
              <a:p>
                <a:endParaRPr lang="en-QA" dirty="0"/>
              </a:p>
            </p:txBody>
          </p:sp>
        </mc:Choice>
        <mc:Fallback xmlns="">
          <p:sp>
            <p:nvSpPr>
              <p:cNvPr id="15" name="TextBox 14">
                <a:extLst>
                  <a:ext uri="{FF2B5EF4-FFF2-40B4-BE49-F238E27FC236}">
                    <a16:creationId xmlns:a16="http://schemas.microsoft.com/office/drawing/2014/main" id="{6383F0B1-95A5-36C8-4D16-69CE0848FE39}"/>
                  </a:ext>
                </a:extLst>
              </p:cNvPr>
              <p:cNvSpPr txBox="1">
                <a:spLocks noRot="1" noChangeAspect="1" noMove="1" noResize="1" noEditPoints="1" noAdjustHandles="1" noChangeArrowheads="1" noChangeShapeType="1" noTextEdit="1"/>
              </p:cNvSpPr>
              <p:nvPr/>
            </p:nvSpPr>
            <p:spPr>
              <a:xfrm>
                <a:off x="6978650" y="4127848"/>
                <a:ext cx="4000500" cy="991875"/>
              </a:xfrm>
              <a:prstGeom prst="rect">
                <a:avLst/>
              </a:prstGeom>
              <a:blipFill>
                <a:blip r:embed="rId5"/>
                <a:stretch>
                  <a:fillRect t="-1250" r="-3165"/>
                </a:stretch>
              </a:blipFill>
            </p:spPr>
            <p:txBody>
              <a:bodyPr/>
              <a:lstStyle/>
              <a:p>
                <a:r>
                  <a:rPr lang="en-QA">
                    <a:noFill/>
                  </a:rPr>
                  <a:t> </a:t>
                </a:r>
              </a:p>
            </p:txBody>
          </p:sp>
        </mc:Fallback>
      </mc:AlternateContent>
      <p:sp>
        <p:nvSpPr>
          <p:cNvPr id="3" name="Title 1">
            <a:extLst>
              <a:ext uri="{FF2B5EF4-FFF2-40B4-BE49-F238E27FC236}">
                <a16:creationId xmlns:a16="http://schemas.microsoft.com/office/drawing/2014/main" id="{4904F6F9-8B65-00D6-F799-5FF872C1C5ED}"/>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Multigoal Environment</a:t>
            </a:r>
          </a:p>
          <a:p>
            <a:pPr algn="ctr"/>
            <a:r>
              <a:rPr lang="en-US" sz="2000" b="0" i="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Multimodality-</a:t>
            </a:r>
            <a:endParaRPr lang="en-Q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4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2" grpId="0" animBg="1"/>
      <p:bldP spid="12" grpId="1" animBg="1"/>
      <p:bldP spid="14" grpId="0" animBg="1"/>
      <p:bldP spid="14" grpId="1"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848249-A019-9241-C62C-0AA56365A112}"/>
              </a:ext>
            </a:extLst>
          </p:cNvPr>
          <p:cNvPicPr>
            <a:picLocks noChangeAspect="1"/>
          </p:cNvPicPr>
          <p:nvPr/>
        </p:nvPicPr>
        <p:blipFill rotWithShape="1">
          <a:blip r:embed="rId3"/>
          <a:srcRect l="50652" r="7312" b="26986"/>
          <a:stretch/>
        </p:blipFill>
        <p:spPr>
          <a:xfrm>
            <a:off x="6331424" y="1644030"/>
            <a:ext cx="4812984" cy="4727228"/>
          </a:xfrm>
          <a:prstGeom prst="rect">
            <a:avLst/>
          </a:prstGeom>
        </p:spPr>
      </p:pic>
      <p:sp>
        <p:nvSpPr>
          <p:cNvPr id="14" name="Left Brace 13">
            <a:extLst>
              <a:ext uri="{FF2B5EF4-FFF2-40B4-BE49-F238E27FC236}">
                <a16:creationId xmlns:a16="http://schemas.microsoft.com/office/drawing/2014/main" id="{966571A8-BDC7-E058-8398-E4FA6B93B67D}"/>
              </a:ext>
            </a:extLst>
          </p:cNvPr>
          <p:cNvSpPr/>
          <p:nvPr/>
        </p:nvSpPr>
        <p:spPr>
          <a:xfrm>
            <a:off x="6032500" y="2057400"/>
            <a:ext cx="443453" cy="2070448"/>
          </a:xfrm>
          <a:prstGeom prst="leftBrace">
            <a:avLst/>
          </a:prstGeom>
          <a:ln w="349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p>
        </p:txBody>
      </p:sp>
      <p:grpSp>
        <p:nvGrpSpPr>
          <p:cNvPr id="17" name="Group 16">
            <a:extLst>
              <a:ext uri="{FF2B5EF4-FFF2-40B4-BE49-F238E27FC236}">
                <a16:creationId xmlns:a16="http://schemas.microsoft.com/office/drawing/2014/main" id="{78562B93-A5FF-CE20-35F0-AB8EFE100928}"/>
              </a:ext>
            </a:extLst>
          </p:cNvPr>
          <p:cNvGrpSpPr/>
          <p:nvPr/>
        </p:nvGrpSpPr>
        <p:grpSpPr>
          <a:xfrm>
            <a:off x="9163410" y="1351982"/>
            <a:ext cx="1326790" cy="1094924"/>
            <a:chOff x="5899510" y="1368876"/>
            <a:chExt cx="1326790" cy="1094924"/>
          </a:xfrm>
        </p:grpSpPr>
        <p:cxnSp>
          <p:nvCxnSpPr>
            <p:cNvPr id="13" name="Straight Arrow Connector 12">
              <a:extLst>
                <a:ext uri="{FF2B5EF4-FFF2-40B4-BE49-F238E27FC236}">
                  <a16:creationId xmlns:a16="http://schemas.microsoft.com/office/drawing/2014/main" id="{53B8A71C-B1E3-B900-8217-C61B36BD0CFF}"/>
                </a:ext>
              </a:extLst>
            </p:cNvPr>
            <p:cNvCxnSpPr/>
            <p:nvPr/>
          </p:nvCxnSpPr>
          <p:spPr>
            <a:xfrm>
              <a:off x="6463253" y="1703388"/>
              <a:ext cx="763047" cy="76041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B181E7-5863-6950-9222-697FDE4241D9}"/>
                </a:ext>
              </a:extLst>
            </p:cNvPr>
            <p:cNvSpPr txBox="1"/>
            <p:nvPr/>
          </p:nvSpPr>
          <p:spPr>
            <a:xfrm>
              <a:off x="5899510" y="1368876"/>
              <a:ext cx="1080745" cy="400110"/>
            </a:xfrm>
            <a:prstGeom prst="rect">
              <a:avLst/>
            </a:prstGeom>
            <a:noFill/>
          </p:spPr>
          <p:txBody>
            <a:bodyPr wrap="none" rtlCol="0">
              <a:spAutoFit/>
            </a:bodyPr>
            <a:lstStyle/>
            <a:p>
              <a:r>
                <a:rPr lang="en-QA" sz="2000" dirty="0">
                  <a:solidFill>
                    <a:schemeClr val="accent2"/>
                  </a:solidFill>
                  <a:latin typeface="Times New Roman" panose="02020603050405020304" pitchFamily="18" charset="0"/>
                  <a:cs typeface="Times New Roman" panose="02020603050405020304" pitchFamily="18" charset="0"/>
                </a:rPr>
                <a:t>Obstacle</a:t>
              </a:r>
            </a:p>
          </p:txBody>
        </p:sp>
      </p:grpSp>
      <p:sp>
        <p:nvSpPr>
          <p:cNvPr id="18" name="TextBox 17">
            <a:extLst>
              <a:ext uri="{FF2B5EF4-FFF2-40B4-BE49-F238E27FC236}">
                <a16:creationId xmlns:a16="http://schemas.microsoft.com/office/drawing/2014/main" id="{107DC010-ABB0-D85C-09C6-35DBECEEF9BA}"/>
              </a:ext>
            </a:extLst>
          </p:cNvPr>
          <p:cNvSpPr txBox="1"/>
          <p:nvPr/>
        </p:nvSpPr>
        <p:spPr>
          <a:xfrm>
            <a:off x="206692" y="2933700"/>
            <a:ext cx="4881465" cy="1631216"/>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Trajectories:</a:t>
            </a:r>
          </a:p>
          <a:p>
            <a:r>
              <a:rPr lang="en-US" sz="2000" dirty="0">
                <a:solidFill>
                  <a:schemeClr val="accent1"/>
                </a:solidFill>
                <a:latin typeface="Times New Roman" panose="02020603050405020304" pitchFamily="18" charset="0"/>
                <a:cs typeface="Times New Roman" panose="02020603050405020304" pitchFamily="18" charset="0"/>
              </a:rPr>
              <a:t>n</a:t>
            </a:r>
            <a:r>
              <a:rPr lang="en-QA" sz="2000" dirty="0">
                <a:solidFill>
                  <a:schemeClr val="accent1"/>
                </a:solidFill>
                <a:latin typeface="Times New Roman" panose="02020603050405020304" pitchFamily="18" charset="0"/>
                <a:cs typeface="Times New Roman" panose="02020603050405020304" pitchFamily="18" charset="0"/>
              </a:rPr>
              <a:t>ot hitting the obstacle</a:t>
            </a:r>
          </a:p>
          <a:p>
            <a:r>
              <a:rPr lang="en-QA" sz="2000" dirty="0">
                <a:solidFill>
                  <a:srgbClr val="92D050"/>
                </a:solidFill>
                <a:latin typeface="Times New Roman" panose="02020603050405020304" pitchFamily="18" charset="0"/>
                <a:cs typeface="Times New Roman" panose="02020603050405020304" pitchFamily="18" charset="0"/>
              </a:rPr>
              <a:t>reaching the goal after hitting the obstacle</a:t>
            </a:r>
          </a:p>
          <a:p>
            <a:r>
              <a:rPr lang="en-QA" sz="2000" dirty="0">
                <a:solidFill>
                  <a:srgbClr val="C00000"/>
                </a:solidFill>
                <a:latin typeface="Times New Roman" panose="02020603050405020304" pitchFamily="18" charset="0"/>
                <a:cs typeface="Times New Roman" panose="02020603050405020304" pitchFamily="18" charset="0"/>
              </a:rPr>
              <a:t>not reaching the goal after hitting the obstacle</a:t>
            </a:r>
          </a:p>
          <a:p>
            <a:endParaRPr lang="en-Q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D419B0-CAC6-1F6B-3DAF-F9C80BC87C44}"/>
                  </a:ext>
                </a:extLst>
              </p:cNvPr>
              <p:cNvSpPr txBox="1"/>
              <p:nvPr/>
            </p:nvSpPr>
            <p:spPr>
              <a:xfrm>
                <a:off x="206692" y="5071328"/>
                <a:ext cx="5069842" cy="984885"/>
              </a:xfrm>
              <a:prstGeom prst="rect">
                <a:avLst/>
              </a:prstGeom>
              <a:noFill/>
            </p:spPr>
            <p:txBody>
              <a:bodyPr wrap="square" rtlCol="0">
                <a:spAutoFit/>
              </a:bodyPr>
              <a:lstStyle/>
              <a:p>
                <a:pPr algn="ctr"/>
                <a14:m>
                  <m:oMath xmlns:m="http://schemas.openxmlformats.org/officeDocument/2006/math">
                    <m:r>
                      <a:rPr lang="en-QA"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QA" sz="2000" b="1" i="1" dirty="0">
                            <a:latin typeface="Cambria Math" panose="02040503050406030204" pitchFamily="18" charset="0"/>
                            <a:cs typeface="Times New Roman" panose="02020603050405020304" pitchFamily="18" charset="0"/>
                          </a:rPr>
                        </m:ctrlPr>
                      </m:sSupPr>
                      <m:e>
                        <m:r>
                          <m:rPr>
                            <m:nor/>
                          </m:rPr>
                          <a:rPr lang="en-QA" sz="2000" b="1" dirty="0">
                            <a:latin typeface="Times New Roman" panose="02020603050405020304" pitchFamily="18" charset="0"/>
                            <a:cs typeface="Times New Roman" panose="02020603050405020304" pitchFamily="18" charset="0"/>
                          </a:rPr>
                          <m:t>S</m:t>
                        </m:r>
                      </m:e>
                      <m:sup>
                        <m:r>
                          <a:rPr lang="en-US" sz="2000" b="1" i="1" dirty="0">
                            <a:latin typeface="Cambria Math" panose="02040503050406030204" pitchFamily="18" charset="0"/>
                            <a:cs typeface="Times New Roman" panose="02020603050405020304" pitchFamily="18" charset="0"/>
                          </a:rPr>
                          <m:t>𝟐</m:t>
                        </m:r>
                      </m:sup>
                    </m:sSup>
                  </m:oMath>
                </a14:m>
                <a:r>
                  <a:rPr lang="en-QA" sz="2000" b="1" dirty="0">
                    <a:latin typeface="Times New Roman" panose="02020603050405020304" pitchFamily="18" charset="0"/>
                    <a:cs typeface="Times New Roman" panose="02020603050405020304" pitchFamily="18" charset="0"/>
                  </a:rPr>
                  <a:t>AC achieves robustness without trading off accuracy/efficiency </a:t>
                </a:r>
              </a:p>
              <a:p>
                <a:endParaRPr lang="en-QA" dirty="0"/>
              </a:p>
            </p:txBody>
          </p:sp>
        </mc:Choice>
        <mc:Fallback xmlns="">
          <p:sp>
            <p:nvSpPr>
              <p:cNvPr id="19" name="TextBox 18">
                <a:extLst>
                  <a:ext uri="{FF2B5EF4-FFF2-40B4-BE49-F238E27FC236}">
                    <a16:creationId xmlns:a16="http://schemas.microsoft.com/office/drawing/2014/main" id="{7CD419B0-CAC6-1F6B-3DAF-F9C80BC87C44}"/>
                  </a:ext>
                </a:extLst>
              </p:cNvPr>
              <p:cNvSpPr txBox="1">
                <a:spLocks noRot="1" noChangeAspect="1" noMove="1" noResize="1" noEditPoints="1" noAdjustHandles="1" noChangeArrowheads="1" noChangeShapeType="1" noTextEdit="1"/>
              </p:cNvSpPr>
              <p:nvPr/>
            </p:nvSpPr>
            <p:spPr>
              <a:xfrm>
                <a:off x="206692" y="5071328"/>
                <a:ext cx="5069842" cy="984885"/>
              </a:xfrm>
              <a:prstGeom prst="rect">
                <a:avLst/>
              </a:prstGeom>
              <a:blipFill>
                <a:blip r:embed="rId4"/>
                <a:stretch>
                  <a:fillRect t="-2564"/>
                </a:stretch>
              </a:blipFill>
            </p:spPr>
            <p:txBody>
              <a:bodyPr/>
              <a:lstStyle/>
              <a:p>
                <a:r>
                  <a:rPr lang="en-QA">
                    <a:noFill/>
                  </a:rPr>
                  <a:t> </a:t>
                </a:r>
              </a:p>
            </p:txBody>
          </p:sp>
        </mc:Fallback>
      </mc:AlternateContent>
      <p:sp>
        <p:nvSpPr>
          <p:cNvPr id="4" name="Title 1">
            <a:extLst>
              <a:ext uri="{FF2B5EF4-FFF2-40B4-BE49-F238E27FC236}">
                <a16:creationId xmlns:a16="http://schemas.microsoft.com/office/drawing/2014/main" id="{561FC4A6-C9BF-32C7-D825-55480CB4E056}"/>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Multigoal Environment</a:t>
            </a:r>
          </a:p>
          <a:p>
            <a:pPr algn="ctr"/>
            <a:r>
              <a:rPr lang="en-US" sz="2000" b="0" i="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Robustness-</a:t>
            </a:r>
            <a:endParaRPr lang="en-Q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4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D9D589F-8823-F794-0B23-71701208659D}"/>
              </a:ext>
            </a:extLst>
          </p:cNvPr>
          <p:cNvSpPr txBox="1"/>
          <p:nvPr/>
        </p:nvSpPr>
        <p:spPr>
          <a:xfrm>
            <a:off x="1054100" y="4288692"/>
            <a:ext cx="1290418"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Hopper-v2</a:t>
            </a:r>
          </a:p>
        </p:txBody>
      </p:sp>
      <p:sp>
        <p:nvSpPr>
          <p:cNvPr id="12" name="TextBox 11">
            <a:extLst>
              <a:ext uri="{FF2B5EF4-FFF2-40B4-BE49-F238E27FC236}">
                <a16:creationId xmlns:a16="http://schemas.microsoft.com/office/drawing/2014/main" id="{90F33803-CA38-A5E8-DE22-428CD2693C26}"/>
              </a:ext>
            </a:extLst>
          </p:cNvPr>
          <p:cNvSpPr txBox="1"/>
          <p:nvPr/>
        </p:nvSpPr>
        <p:spPr>
          <a:xfrm>
            <a:off x="3259135" y="4288692"/>
            <a:ext cx="1515479"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Walker2d-v2</a:t>
            </a:r>
          </a:p>
        </p:txBody>
      </p:sp>
      <p:sp>
        <p:nvSpPr>
          <p:cNvPr id="13" name="TextBox 12">
            <a:extLst>
              <a:ext uri="{FF2B5EF4-FFF2-40B4-BE49-F238E27FC236}">
                <a16:creationId xmlns:a16="http://schemas.microsoft.com/office/drawing/2014/main" id="{20B15A67-A958-6921-FBF7-5F31481B84AA}"/>
              </a:ext>
            </a:extLst>
          </p:cNvPr>
          <p:cNvSpPr txBox="1"/>
          <p:nvPr/>
        </p:nvSpPr>
        <p:spPr>
          <a:xfrm>
            <a:off x="5385673" y="4288692"/>
            <a:ext cx="1821332"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HalfCheetah-v2</a:t>
            </a:r>
          </a:p>
        </p:txBody>
      </p:sp>
      <p:sp>
        <p:nvSpPr>
          <p:cNvPr id="14" name="TextBox 13">
            <a:extLst>
              <a:ext uri="{FF2B5EF4-FFF2-40B4-BE49-F238E27FC236}">
                <a16:creationId xmlns:a16="http://schemas.microsoft.com/office/drawing/2014/main" id="{A049A0AC-BDF2-830B-99C3-6EF935596721}"/>
              </a:ext>
            </a:extLst>
          </p:cNvPr>
          <p:cNvSpPr txBox="1"/>
          <p:nvPr/>
        </p:nvSpPr>
        <p:spPr>
          <a:xfrm>
            <a:off x="8092530" y="4288692"/>
            <a:ext cx="910827"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Ant-v2</a:t>
            </a:r>
          </a:p>
        </p:txBody>
      </p:sp>
      <p:sp>
        <p:nvSpPr>
          <p:cNvPr id="15" name="TextBox 14">
            <a:extLst>
              <a:ext uri="{FF2B5EF4-FFF2-40B4-BE49-F238E27FC236}">
                <a16:creationId xmlns:a16="http://schemas.microsoft.com/office/drawing/2014/main" id="{458ED411-A025-884B-D6C6-DF9FE15CF38C}"/>
              </a:ext>
            </a:extLst>
          </p:cNvPr>
          <p:cNvSpPr txBox="1"/>
          <p:nvPr/>
        </p:nvSpPr>
        <p:spPr>
          <a:xfrm>
            <a:off x="10088265" y="4288692"/>
            <a:ext cx="1494320"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Humnoid-v2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E6ED87A-8339-878F-047E-F718E0417A28}"/>
                  </a:ext>
                </a:extLst>
              </p:cNvPr>
              <p:cNvSpPr txBox="1"/>
              <p:nvPr/>
            </p:nvSpPr>
            <p:spPr>
              <a:xfrm>
                <a:off x="2354591" y="5676900"/>
                <a:ext cx="7482818" cy="400110"/>
              </a:xfrm>
              <a:prstGeom prst="rect">
                <a:avLst/>
              </a:prstGeom>
              <a:noFill/>
            </p:spPr>
            <p:txBody>
              <a:bodyPr wrap="none" rtlCol="0">
                <a:spAutoFit/>
              </a:bodyPr>
              <a:lstStyle/>
              <a:p>
                <a:pPr algn="ctr"/>
                <a:r>
                  <a:rPr lang="en-QA" sz="2000" dirty="0">
                    <a:latin typeface="Times New Roman" panose="02020603050405020304" pitchFamily="18" charset="0"/>
                    <a:cs typeface="Times New Roman" panose="02020603050405020304" pitchFamily="18" charset="0"/>
                  </a:rPr>
                  <a:t>All </a:t>
                </a:r>
                <a14:m>
                  <m:oMath xmlns:m="http://schemas.openxmlformats.org/officeDocument/2006/math">
                    <m:sSup>
                      <m:sSupPr>
                        <m:ctrlPr>
                          <a:rPr lang="en-QA" sz="2000" i="1" smtClean="0">
                            <a:latin typeface="Cambria Math" panose="02040503050406030204" pitchFamily="18" charset="0"/>
                            <a:cs typeface="Times New Roman" panose="02020603050405020304" pitchFamily="18" charset="0"/>
                          </a:rPr>
                        </m:ctrlPr>
                      </m:sSupPr>
                      <m:e>
                        <m:r>
                          <m:rPr>
                            <m:nor/>
                          </m:rPr>
                          <a:rPr lang="en-QA" sz="2000" dirty="0" smtClean="0">
                            <a:latin typeface="Times New Roman" panose="02020603050405020304" pitchFamily="18" charset="0"/>
                            <a:cs typeface="Times New Roman" panose="02020603050405020304" pitchFamily="18" charset="0"/>
                          </a:rPr>
                          <m:t>S</m:t>
                        </m:r>
                      </m:e>
                      <m:sup>
                        <m:r>
                          <a:rPr lang="en-US" sz="2000" b="0" i="1" smtClean="0">
                            <a:latin typeface="Cambria Math" panose="02040503050406030204" pitchFamily="18" charset="0"/>
                            <a:cs typeface="Times New Roman" panose="02020603050405020304" pitchFamily="18" charset="0"/>
                          </a:rPr>
                          <m:t>2</m:t>
                        </m:r>
                      </m:sup>
                    </m:sSup>
                  </m:oMath>
                </a14:m>
                <a:r>
                  <a:rPr lang="en-QA" sz="2000" dirty="0">
                    <a:latin typeface="Times New Roman" panose="02020603050405020304" pitchFamily="18" charset="0"/>
                    <a:cs typeface="Times New Roman" panose="02020603050405020304" pitchFamily="18" charset="0"/>
                  </a:rPr>
                  <a:t>AC results are obtained from running SVGD for 3 steps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𝐿</m:t>
                    </m:r>
                    <m:r>
                      <a:rPr lang="en-US" sz="2000" b="0" i="1" smtClean="0">
                        <a:latin typeface="Cambria Math" panose="02040503050406030204" pitchFamily="18" charset="0"/>
                        <a:cs typeface="Times New Roman" panose="02020603050405020304" pitchFamily="18" charset="0"/>
                      </a:rPr>
                      <m:t>=3</m:t>
                    </m:r>
                  </m:oMath>
                </a14:m>
                <a:r>
                  <a:rPr lang="en-QA" sz="2000" dirty="0">
                    <a:latin typeface="Times New Roman" panose="02020603050405020304" pitchFamily="18" charset="0"/>
                    <a:cs typeface="Times New Roman" panose="02020603050405020304" pitchFamily="18" charset="0"/>
                  </a:rPr>
                  <a:t>) </a:t>
                </a:r>
              </a:p>
            </p:txBody>
          </p:sp>
        </mc:Choice>
        <mc:Fallback xmlns="">
          <p:sp>
            <p:nvSpPr>
              <p:cNvPr id="32" name="TextBox 31">
                <a:extLst>
                  <a:ext uri="{FF2B5EF4-FFF2-40B4-BE49-F238E27FC236}">
                    <a16:creationId xmlns:a16="http://schemas.microsoft.com/office/drawing/2014/main" id="{9E6ED87A-8339-878F-047E-F718E0417A28}"/>
                  </a:ext>
                </a:extLst>
              </p:cNvPr>
              <p:cNvSpPr txBox="1">
                <a:spLocks noRot="1" noChangeAspect="1" noMove="1" noResize="1" noEditPoints="1" noAdjustHandles="1" noChangeArrowheads="1" noChangeShapeType="1" noTextEdit="1"/>
              </p:cNvSpPr>
              <p:nvPr/>
            </p:nvSpPr>
            <p:spPr>
              <a:xfrm>
                <a:off x="2354591" y="5676900"/>
                <a:ext cx="7482818" cy="400110"/>
              </a:xfrm>
              <a:prstGeom prst="rect">
                <a:avLst/>
              </a:prstGeom>
              <a:blipFill>
                <a:blip r:embed="rId4"/>
                <a:stretch>
                  <a:fillRect l="-339" t="-6061" r="-339" b="-24242"/>
                </a:stretch>
              </a:blipFill>
            </p:spPr>
            <p:txBody>
              <a:bodyPr/>
              <a:lstStyle/>
              <a:p>
                <a:r>
                  <a:rPr lang="en-QA">
                    <a:noFill/>
                  </a:rPr>
                  <a:t> </a:t>
                </a:r>
              </a:p>
            </p:txBody>
          </p:sp>
        </mc:Fallback>
      </mc:AlternateContent>
      <p:sp>
        <p:nvSpPr>
          <p:cNvPr id="3" name="Title 1">
            <a:extLst>
              <a:ext uri="{FF2B5EF4-FFF2-40B4-BE49-F238E27FC236}">
                <a16:creationId xmlns:a16="http://schemas.microsoft.com/office/drawing/2014/main" id="{50590E80-C5D7-0332-9D5E-897B3CA4AAB8}"/>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a:t>
            </a:r>
            <a:r>
              <a:rPr lang="en-US" sz="3200" b="0" i="0" dirty="0" err="1">
                <a:effectLst/>
                <a:latin typeface="Times New Roman" panose="02020603050405020304" pitchFamily="18" charset="0"/>
                <a:cs typeface="Times New Roman" panose="02020603050405020304" pitchFamily="18" charset="0"/>
              </a:rPr>
              <a:t>MuJoCo</a:t>
            </a:r>
            <a:r>
              <a:rPr lang="en-US" sz="3200" b="0" i="0" dirty="0">
                <a:effectLst/>
                <a:latin typeface="Times New Roman" panose="02020603050405020304" pitchFamily="18" charset="0"/>
                <a:cs typeface="Times New Roman" panose="02020603050405020304" pitchFamily="18" charset="0"/>
              </a:rPr>
              <a:t> Environment</a:t>
            </a:r>
          </a:p>
          <a:p>
            <a:pPr algn="ctr"/>
            <a:r>
              <a:rPr lang="en-US" sz="2000" b="0" i="0" dirty="0">
                <a:effectLst/>
                <a:latin typeface="Times New Roman" panose="02020603050405020304" pitchFamily="18" charset="0"/>
                <a:cs typeface="Times New Roman" panose="02020603050405020304" pitchFamily="18" charset="0"/>
              </a:rPr>
              <a:t>-</a:t>
            </a:r>
            <a:r>
              <a:rPr lang="en-QA" sz="2000" dirty="0">
                <a:latin typeface="Times New Roman" panose="02020603050405020304" pitchFamily="18" charset="0"/>
                <a:cs typeface="Times New Roman" panose="02020603050405020304" pitchFamily="18" charset="0"/>
              </a:rPr>
              <a:t> Performance-</a:t>
            </a:r>
          </a:p>
        </p:txBody>
      </p:sp>
      <p:pic>
        <p:nvPicPr>
          <p:cNvPr id="6" name="Picture 5">
            <a:extLst>
              <a:ext uri="{FF2B5EF4-FFF2-40B4-BE49-F238E27FC236}">
                <a16:creationId xmlns:a16="http://schemas.microsoft.com/office/drawing/2014/main" id="{39E5B087-9F39-214D-BF6F-8E259051CE31}"/>
              </a:ext>
            </a:extLst>
          </p:cNvPr>
          <p:cNvPicPr>
            <a:picLocks noChangeAspect="1"/>
          </p:cNvPicPr>
          <p:nvPr/>
        </p:nvPicPr>
        <p:blipFill rotWithShape="1">
          <a:blip r:embed="rId5"/>
          <a:srcRect b="49208"/>
          <a:stretch/>
        </p:blipFill>
        <p:spPr>
          <a:xfrm>
            <a:off x="265531" y="2121417"/>
            <a:ext cx="11660939" cy="2192675"/>
          </a:xfrm>
          <a:prstGeom prst="rect">
            <a:avLst/>
          </a:prstGeom>
        </p:spPr>
      </p:pic>
      <p:cxnSp>
        <p:nvCxnSpPr>
          <p:cNvPr id="23" name="Straight Arrow Connector 22">
            <a:extLst>
              <a:ext uri="{FF2B5EF4-FFF2-40B4-BE49-F238E27FC236}">
                <a16:creationId xmlns:a16="http://schemas.microsoft.com/office/drawing/2014/main" id="{83827EED-DF46-6762-9A8E-5212B1625801}"/>
              </a:ext>
            </a:extLst>
          </p:cNvPr>
          <p:cNvCxnSpPr>
            <a:cxnSpLocks/>
          </p:cNvCxnSpPr>
          <p:nvPr/>
        </p:nvCxnSpPr>
        <p:spPr>
          <a:xfrm>
            <a:off x="1634101" y="1514871"/>
            <a:ext cx="0" cy="898189"/>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FE3055-9E11-AD15-7AC3-0FD8A26F2458}"/>
              </a:ext>
            </a:extLst>
          </p:cNvPr>
          <p:cNvCxnSpPr>
            <a:cxnSpLocks/>
          </p:cNvCxnSpPr>
          <p:nvPr/>
        </p:nvCxnSpPr>
        <p:spPr>
          <a:xfrm>
            <a:off x="6218801" y="1514871"/>
            <a:ext cx="0" cy="898189"/>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B0E942-D021-0DEC-8585-1A2F37451A35}"/>
              </a:ext>
            </a:extLst>
          </p:cNvPr>
          <p:cNvCxnSpPr>
            <a:cxnSpLocks/>
          </p:cNvCxnSpPr>
          <p:nvPr/>
        </p:nvCxnSpPr>
        <p:spPr>
          <a:xfrm>
            <a:off x="8530201" y="1514871"/>
            <a:ext cx="0" cy="898189"/>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BDA5724-8352-700A-85BE-C117E9270791}"/>
              </a:ext>
            </a:extLst>
          </p:cNvPr>
          <p:cNvCxnSpPr>
            <a:cxnSpLocks/>
          </p:cNvCxnSpPr>
          <p:nvPr/>
        </p:nvCxnSpPr>
        <p:spPr>
          <a:xfrm>
            <a:off x="10806177" y="1514871"/>
            <a:ext cx="0" cy="898189"/>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86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A6BCAF-97BA-3BE2-D83C-4A3F61625018}"/>
                  </a:ext>
                </a:extLst>
              </p:cNvPr>
              <p:cNvSpPr txBox="1"/>
              <p:nvPr/>
            </p:nvSpPr>
            <p:spPr>
              <a:xfrm>
                <a:off x="419100" y="1930400"/>
                <a:ext cx="6564618" cy="1200329"/>
              </a:xfrm>
              <a:prstGeom prst="rect">
                <a:avLst/>
              </a:prstGeom>
              <a:noFill/>
            </p:spPr>
            <p:txBody>
              <a:bodyPr wrap="none" rtlCol="0">
                <a:spAutoFit/>
              </a:bodyPr>
              <a:lstStyle/>
              <a:p>
                <a:r>
                  <a:rPr lang="en-QA" b="1" dirty="0">
                    <a:latin typeface="Times New Roman" panose="02020603050405020304" pitchFamily="18" charset="0"/>
                    <a:cs typeface="Times New Roman" panose="02020603050405020304" pitchFamily="18" charset="0"/>
                  </a:rPr>
                  <a:t>Amortized </a:t>
                </a:r>
                <a14:m>
                  <m:oMath xmlns:m="http://schemas.openxmlformats.org/officeDocument/2006/math">
                    <m:sSup>
                      <m:sSupPr>
                        <m:ctrlPr>
                          <a:rPr lang="en-QA" sz="1800" b="1" i="1" smtClean="0">
                            <a:latin typeface="Cambria Math" panose="02040503050406030204" pitchFamily="18" charset="0"/>
                            <a:cs typeface="Times New Roman" panose="02020603050405020304" pitchFamily="18" charset="0"/>
                          </a:rPr>
                        </m:ctrlPr>
                      </m:sSupPr>
                      <m:e>
                        <m:r>
                          <m:rPr>
                            <m:nor/>
                          </m:rPr>
                          <a:rPr lang="en-QA" sz="1800" b="1" dirty="0" smtClean="0">
                            <a:latin typeface="Times New Roman" panose="02020603050405020304" pitchFamily="18" charset="0"/>
                            <a:cs typeface="Times New Roman" panose="02020603050405020304" pitchFamily="18" charset="0"/>
                          </a:rPr>
                          <m:t>S</m:t>
                        </m:r>
                      </m:e>
                      <m:sup>
                        <m:r>
                          <a:rPr lang="en-US" sz="1800" b="1" i="1" smtClean="0">
                            <a:latin typeface="Cambria Math" panose="02040503050406030204" pitchFamily="18" charset="0"/>
                            <a:cs typeface="Times New Roman" panose="02020603050405020304" pitchFamily="18" charset="0"/>
                          </a:rPr>
                          <m:t>𝟐</m:t>
                        </m:r>
                      </m:sup>
                    </m:sSup>
                  </m:oMath>
                </a14:m>
                <a:r>
                  <a:rPr lang="en-QA" sz="1800" b="1" dirty="0">
                    <a:latin typeface="Times New Roman" panose="02020603050405020304" pitchFamily="18" charset="0"/>
                    <a:cs typeface="Times New Roman" panose="02020603050405020304" pitchFamily="18" charset="0"/>
                  </a:rPr>
                  <a:t>AC</a:t>
                </a:r>
              </a:p>
              <a:p>
                <a:pPr marL="742950" lvl="1" indent="-285750">
                  <a:buFont typeface="Arial" panose="020B0604020202020204" pitchFamily="34" charset="0"/>
                  <a:buChar char="•"/>
                </a:pPr>
                <a:r>
                  <a:rPr lang="en-QA" dirty="0">
                    <a:latin typeface="Times New Roman" panose="02020603050405020304" pitchFamily="18" charset="0"/>
                    <a:cs typeface="Times New Roman" panose="02020603050405020304" pitchFamily="18" charset="0"/>
                  </a:rPr>
                  <a:t>we train a deepnet to mimic the SVGD dynamics at test-time</a:t>
                </a:r>
              </a:p>
              <a:p>
                <a:pPr lvl="1"/>
                <a14:m>
                  <m:oMath xmlns:m="http://schemas.openxmlformats.org/officeDocument/2006/math">
                    <m:r>
                      <a:rPr lang="en-QA"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QA" dirty="0">
                    <a:latin typeface="Times New Roman" panose="02020603050405020304" pitchFamily="18" charset="0"/>
                    <a:cs typeface="Times New Roman" panose="02020603050405020304" pitchFamily="18" charset="0"/>
                  </a:rPr>
                  <a:t> Inference is reduced to feedforward pass</a:t>
                </a:r>
              </a:p>
              <a:p>
                <a:pPr marL="742950" lvl="1" indent="-285750">
                  <a:buFont typeface="Arial" panose="020B0604020202020204" pitchFamily="34" charset="0"/>
                  <a:buChar char="•"/>
                </a:pPr>
                <a:endParaRPr lang="en-QA"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F9A6BCAF-97BA-3BE2-D83C-4A3F61625018}"/>
                  </a:ext>
                </a:extLst>
              </p:cNvPr>
              <p:cNvSpPr txBox="1">
                <a:spLocks noRot="1" noChangeAspect="1" noMove="1" noResize="1" noEditPoints="1" noAdjustHandles="1" noChangeArrowheads="1" noChangeShapeType="1" noTextEdit="1"/>
              </p:cNvSpPr>
              <p:nvPr/>
            </p:nvSpPr>
            <p:spPr>
              <a:xfrm>
                <a:off x="419100" y="1930400"/>
                <a:ext cx="6564618" cy="1200329"/>
              </a:xfrm>
              <a:prstGeom prst="rect">
                <a:avLst/>
              </a:prstGeom>
              <a:blipFill>
                <a:blip r:embed="rId4"/>
                <a:stretch>
                  <a:fillRect l="-965" t="-2105"/>
                </a:stretch>
              </a:blipFill>
            </p:spPr>
            <p:txBody>
              <a:bodyPr/>
              <a:lstStyle/>
              <a:p>
                <a:r>
                  <a:rPr lang="en-QA">
                    <a:noFill/>
                  </a:rPr>
                  <a:t> </a:t>
                </a:r>
              </a:p>
            </p:txBody>
          </p:sp>
        </mc:Fallback>
      </mc:AlternateContent>
      <p:pic>
        <p:nvPicPr>
          <p:cNvPr id="4" name="Picture 3">
            <a:extLst>
              <a:ext uri="{FF2B5EF4-FFF2-40B4-BE49-F238E27FC236}">
                <a16:creationId xmlns:a16="http://schemas.microsoft.com/office/drawing/2014/main" id="{17019B17-E025-128A-17E5-D3A40A7359CD}"/>
              </a:ext>
            </a:extLst>
          </p:cNvPr>
          <p:cNvPicPr>
            <a:picLocks noChangeAspect="1"/>
          </p:cNvPicPr>
          <p:nvPr/>
        </p:nvPicPr>
        <p:blipFill rotWithShape="1">
          <a:blip r:embed="rId5"/>
          <a:srcRect t="12370"/>
          <a:stretch/>
        </p:blipFill>
        <p:spPr>
          <a:xfrm>
            <a:off x="3251200" y="3136899"/>
            <a:ext cx="5689600" cy="3015983"/>
          </a:xfrm>
          <a:prstGeom prst="rect">
            <a:avLst/>
          </a:prstGeom>
        </p:spPr>
      </p:pic>
      <p:grpSp>
        <p:nvGrpSpPr>
          <p:cNvPr id="35" name="Group 34">
            <a:extLst>
              <a:ext uri="{FF2B5EF4-FFF2-40B4-BE49-F238E27FC236}">
                <a16:creationId xmlns:a16="http://schemas.microsoft.com/office/drawing/2014/main" id="{3055E13D-3795-0304-C16D-E336828DE96A}"/>
              </a:ext>
            </a:extLst>
          </p:cNvPr>
          <p:cNvGrpSpPr/>
          <p:nvPr/>
        </p:nvGrpSpPr>
        <p:grpSpPr>
          <a:xfrm>
            <a:off x="4419600" y="3822700"/>
            <a:ext cx="3517900" cy="1695629"/>
            <a:chOff x="2159000" y="3822700"/>
            <a:chExt cx="3517900" cy="1695629"/>
          </a:xfrm>
        </p:grpSpPr>
        <p:cxnSp>
          <p:nvCxnSpPr>
            <p:cNvPr id="27" name="Straight Arrow Connector 26">
              <a:extLst>
                <a:ext uri="{FF2B5EF4-FFF2-40B4-BE49-F238E27FC236}">
                  <a16:creationId xmlns:a16="http://schemas.microsoft.com/office/drawing/2014/main" id="{4E5A9558-9E69-A894-3D84-15F7E47BD0F5}"/>
                </a:ext>
              </a:extLst>
            </p:cNvPr>
            <p:cNvCxnSpPr>
              <a:cxnSpLocks/>
            </p:cNvCxnSpPr>
            <p:nvPr/>
          </p:nvCxnSpPr>
          <p:spPr>
            <a:xfrm>
              <a:off x="3327400" y="3822700"/>
              <a:ext cx="0" cy="169562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DF1725-3326-AD47-1E75-C8BEF6AFE4C1}"/>
                </a:ext>
              </a:extLst>
            </p:cNvPr>
            <p:cNvCxnSpPr>
              <a:cxnSpLocks/>
            </p:cNvCxnSpPr>
            <p:nvPr/>
          </p:nvCxnSpPr>
          <p:spPr>
            <a:xfrm>
              <a:off x="2159000" y="3822700"/>
              <a:ext cx="0" cy="169562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5C6998-DF22-19C5-1257-CE16F2CD916B}"/>
                </a:ext>
              </a:extLst>
            </p:cNvPr>
            <p:cNvCxnSpPr>
              <a:cxnSpLocks/>
            </p:cNvCxnSpPr>
            <p:nvPr/>
          </p:nvCxnSpPr>
          <p:spPr>
            <a:xfrm>
              <a:off x="4508500" y="3822700"/>
              <a:ext cx="0" cy="169562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12B927-DD44-B134-EA9A-5D3782F6D0FC}"/>
                </a:ext>
              </a:extLst>
            </p:cNvPr>
            <p:cNvCxnSpPr>
              <a:cxnSpLocks/>
            </p:cNvCxnSpPr>
            <p:nvPr/>
          </p:nvCxnSpPr>
          <p:spPr>
            <a:xfrm>
              <a:off x="5676900" y="3822700"/>
              <a:ext cx="0" cy="169562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itle 1">
            <a:extLst>
              <a:ext uri="{FF2B5EF4-FFF2-40B4-BE49-F238E27FC236}">
                <a16:creationId xmlns:a16="http://schemas.microsoft.com/office/drawing/2014/main" id="{59A256E2-B581-AE05-1B0B-655A2B050A4C}"/>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0" i="0" dirty="0">
                <a:effectLst/>
                <a:latin typeface="Times New Roman" panose="02020603050405020304" pitchFamily="18" charset="0"/>
                <a:cs typeface="Times New Roman" panose="02020603050405020304" pitchFamily="18" charset="0"/>
              </a:rPr>
              <a:t>Results: </a:t>
            </a:r>
            <a:r>
              <a:rPr lang="en-US" sz="3200" b="0" i="0" dirty="0" err="1">
                <a:effectLst/>
                <a:latin typeface="Times New Roman" panose="02020603050405020304" pitchFamily="18" charset="0"/>
                <a:cs typeface="Times New Roman" panose="02020603050405020304" pitchFamily="18" charset="0"/>
              </a:rPr>
              <a:t>MuJoCo</a:t>
            </a:r>
            <a:r>
              <a:rPr lang="en-US" sz="3200" b="0" i="0" dirty="0">
                <a:effectLst/>
                <a:latin typeface="Times New Roman" panose="02020603050405020304" pitchFamily="18" charset="0"/>
                <a:cs typeface="Times New Roman" panose="02020603050405020304" pitchFamily="18" charset="0"/>
              </a:rPr>
              <a:t> Environment</a:t>
            </a:r>
          </a:p>
          <a:p>
            <a:pPr algn="ctr"/>
            <a:r>
              <a:rPr lang="en-US" sz="2000" dirty="0">
                <a:latin typeface="Times New Roman" panose="02020603050405020304" pitchFamily="18" charset="0"/>
                <a:cs typeface="Times New Roman" panose="02020603050405020304" pitchFamily="18" charset="0"/>
              </a:rPr>
              <a:t>-Run Time Efficiency-</a:t>
            </a:r>
            <a:endParaRPr lang="en-Q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3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D2D0-38C8-F947-3F01-D6B66CFFBA2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9EC6F15-350B-3C8C-4F59-1BBC01CEFB0B}"/>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A566358-3EA1-8564-D127-A3A6F0BF8066}"/>
                  </a:ext>
                </a:extLst>
              </p:cNvPr>
              <p:cNvSpPr txBox="1"/>
              <p:nvPr/>
            </p:nvSpPr>
            <p:spPr>
              <a:xfrm>
                <a:off x="3813965" y="2096377"/>
                <a:ext cx="4564070" cy="1472711"/>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High-dimensional complex distributions</a:t>
                </a:r>
              </a:p>
              <a:p>
                <a:endParaRPr lang="en-QA"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acc>
                          <m:accPr>
                            <m:chr m:val="̅"/>
                            <m:ctrlPr>
                              <a:rPr lang="en-US" sz="2000" b="0" i="1" smtClean="0">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𝑝</m:t>
                            </m:r>
                          </m:e>
                        </m:acc>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num>
                      <m:den>
                        <m:r>
                          <a:rPr lang="en-US" sz="2000" b="0" i="1" smtClean="0">
                            <a:solidFill>
                              <a:schemeClr val="accent2"/>
                            </a:solidFill>
                            <a:latin typeface="Cambria Math" panose="02040503050406030204" pitchFamily="18" charset="0"/>
                            <a:cs typeface="Times New Roman" panose="02020603050405020304" pitchFamily="18" charset="0"/>
                          </a:rPr>
                          <m:t>𝑍</m:t>
                        </m:r>
                      </m:den>
                    </m:f>
                  </m:oMath>
                </a14:m>
                <a:r>
                  <a:rPr lang="en-QA" sz="2000" dirty="0">
                    <a:latin typeface="Times New Roman" panose="02020603050405020304" pitchFamily="18" charset="0"/>
                    <a:cs typeface="Times New Roman" panose="02020603050405020304" pitchFamily="18" charset="0"/>
                  </a:rPr>
                  <a:t> </a:t>
                </a:r>
              </a:p>
              <a:p>
                <a:endParaRPr lang="en-QA" sz="20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DA566358-3EA1-8564-D127-A3A6F0BF8066}"/>
                  </a:ext>
                </a:extLst>
              </p:cNvPr>
              <p:cNvSpPr txBox="1">
                <a:spLocks noRot="1" noChangeAspect="1" noMove="1" noResize="1" noEditPoints="1" noAdjustHandles="1" noChangeArrowheads="1" noChangeShapeType="1" noTextEdit="1"/>
              </p:cNvSpPr>
              <p:nvPr/>
            </p:nvSpPr>
            <p:spPr>
              <a:xfrm>
                <a:off x="3813965" y="2096377"/>
                <a:ext cx="4564070" cy="1472711"/>
              </a:xfrm>
              <a:prstGeom prst="rect">
                <a:avLst/>
              </a:prstGeom>
              <a:blipFill>
                <a:blip r:embed="rId3"/>
                <a:stretch>
                  <a:fillRect l="-1389" t="-2586" r="-556"/>
                </a:stretch>
              </a:blipFill>
            </p:spPr>
            <p:txBody>
              <a:bodyPr/>
              <a:lstStyle/>
              <a:p>
                <a:r>
                  <a:rPr lang="en-QA">
                    <a:noFill/>
                  </a:rPr>
                  <a:t> </a:t>
                </a:r>
              </a:p>
            </p:txBody>
          </p:sp>
        </mc:Fallback>
      </mc:AlternateContent>
      <p:sp>
        <p:nvSpPr>
          <p:cNvPr id="9" name="TextBox 8">
            <a:extLst>
              <a:ext uri="{FF2B5EF4-FFF2-40B4-BE49-F238E27FC236}">
                <a16:creationId xmlns:a16="http://schemas.microsoft.com/office/drawing/2014/main" id="{F69D85B6-C1D4-1CFD-C627-8663F5C9F123}"/>
              </a:ext>
            </a:extLst>
          </p:cNvPr>
          <p:cNvSpPr txBox="1"/>
          <p:nvPr/>
        </p:nvSpPr>
        <p:spPr>
          <a:xfrm>
            <a:off x="7747716" y="2615244"/>
            <a:ext cx="2459864" cy="707886"/>
          </a:xfrm>
          <a:prstGeom prst="rect">
            <a:avLst/>
          </a:prstGeom>
          <a:noFill/>
        </p:spPr>
        <p:txBody>
          <a:bodyPr wrap="square" rtlCol="0">
            <a:spAutoFit/>
          </a:bodyPr>
          <a:lstStyle/>
          <a:p>
            <a:r>
              <a:rPr lang="en-QA" sz="2000" dirty="0">
                <a:solidFill>
                  <a:schemeClr val="accent1"/>
                </a:solidFill>
                <a:latin typeface="Times New Roman" panose="02020603050405020304" pitchFamily="18" charset="0"/>
                <a:cs typeface="Times New Roman" panose="02020603050405020304" pitchFamily="18" charset="0"/>
              </a:rPr>
              <a:t>Draw samples? </a:t>
            </a:r>
          </a:p>
          <a:p>
            <a:r>
              <a:rPr lang="en-QA" sz="2000" dirty="0">
                <a:solidFill>
                  <a:schemeClr val="accent1"/>
                </a:solidFill>
                <a:latin typeface="Times New Roman" panose="02020603050405020304" pitchFamily="18" charset="0"/>
                <a:cs typeface="Times New Roman" panose="02020603050405020304" pitchFamily="18" charset="0"/>
              </a:rPr>
              <a:t>Compute the entropy?</a:t>
            </a:r>
          </a:p>
        </p:txBody>
      </p:sp>
      <p:grpSp>
        <p:nvGrpSpPr>
          <p:cNvPr id="15" name="Group 14">
            <a:extLst>
              <a:ext uri="{FF2B5EF4-FFF2-40B4-BE49-F238E27FC236}">
                <a16:creationId xmlns:a16="http://schemas.microsoft.com/office/drawing/2014/main" id="{0C59FBAC-605D-0A69-8827-71611F41CCF2}"/>
              </a:ext>
            </a:extLst>
          </p:cNvPr>
          <p:cNvGrpSpPr/>
          <p:nvPr/>
        </p:nvGrpSpPr>
        <p:grpSpPr>
          <a:xfrm>
            <a:off x="5269171" y="3569088"/>
            <a:ext cx="3122279" cy="1117756"/>
            <a:chOff x="5269171" y="3569088"/>
            <a:chExt cx="3122279" cy="111775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B9C377-4EAD-FA54-CFD4-052521812542}"/>
                    </a:ext>
                  </a:extLst>
                </p:cNvPr>
                <p:cNvSpPr txBox="1"/>
                <p:nvPr/>
              </p:nvSpPr>
              <p:spPr>
                <a:xfrm>
                  <a:off x="5269171" y="3742124"/>
                  <a:ext cx="1653658" cy="6601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cs typeface="Times New Roman" panose="02020603050405020304" pitchFamily="18" charset="0"/>
                          </a:rPr>
                          <m:t>𝑍</m:t>
                        </m:r>
                        <m:r>
                          <a:rPr lang="en-US" sz="1800" b="0" i="1" smtClean="0">
                            <a:solidFill>
                              <a:schemeClr val="accent2"/>
                            </a:solidFill>
                            <a:latin typeface="Cambria Math" panose="02040503050406030204" pitchFamily="18" charset="0"/>
                            <a:cs typeface="Times New Roman" panose="02020603050405020304" pitchFamily="18" charset="0"/>
                          </a:rPr>
                          <m:t>=</m:t>
                        </m:r>
                        <m:nary>
                          <m:naryPr>
                            <m:supHide m:val="on"/>
                            <m:ctrlPr>
                              <a:rPr lang="en-US" sz="1800" b="0" i="1" smtClean="0">
                                <a:solidFill>
                                  <a:schemeClr val="accent2"/>
                                </a:solidFill>
                                <a:latin typeface="Cambria Math" panose="02040503050406030204" pitchFamily="18" charset="0"/>
                                <a:cs typeface="Times New Roman" panose="02020603050405020304" pitchFamily="18" charset="0"/>
                              </a:rPr>
                            </m:ctrlPr>
                          </m:naryPr>
                          <m:sub>
                            <m:r>
                              <a:rPr lang="en-US" sz="1800" b="0" i="1" smtClean="0">
                                <a:solidFill>
                                  <a:schemeClr val="accent2"/>
                                </a:solidFill>
                                <a:latin typeface="Cambria Math" panose="02040503050406030204" pitchFamily="18" charset="0"/>
                                <a:cs typeface="Times New Roman" panose="02020603050405020304" pitchFamily="18" charset="0"/>
                              </a:rPr>
                              <m:t>𝑥</m:t>
                            </m:r>
                          </m:sub>
                          <m:sup/>
                          <m:e>
                            <m:r>
                              <a:rPr lang="en-US" sz="1800" i="1">
                                <a:solidFill>
                                  <a:schemeClr val="accent2"/>
                                </a:solidFill>
                                <a:latin typeface="Cambria Math" panose="02040503050406030204" pitchFamily="18" charset="0"/>
                                <a:cs typeface="Times New Roman" panose="02020603050405020304" pitchFamily="18" charset="0"/>
                              </a:rPr>
                              <m:t>𝑝</m:t>
                            </m:r>
                            <m:d>
                              <m:dPr>
                                <m:ctrlPr>
                                  <a:rPr lang="en-US" sz="1800" i="1">
                                    <a:solidFill>
                                      <a:schemeClr val="accent2"/>
                                    </a:solidFill>
                                    <a:latin typeface="Cambria Math" panose="02040503050406030204" pitchFamily="18" charset="0"/>
                                    <a:cs typeface="Times New Roman" panose="02020603050405020304" pitchFamily="18" charset="0"/>
                                  </a:rPr>
                                </m:ctrlPr>
                              </m:dPr>
                              <m:e>
                                <m:r>
                                  <a:rPr lang="en-US" sz="1800" i="1">
                                    <a:solidFill>
                                      <a:schemeClr val="accent2"/>
                                    </a:solidFill>
                                    <a:latin typeface="Cambria Math" panose="02040503050406030204" pitchFamily="18" charset="0"/>
                                    <a:cs typeface="Times New Roman" panose="02020603050405020304" pitchFamily="18" charset="0"/>
                                  </a:rPr>
                                  <m:t>𝑥</m:t>
                                </m:r>
                              </m:e>
                            </m:d>
                            <m:r>
                              <a:rPr lang="en-US" sz="1800" i="1">
                                <a:solidFill>
                                  <a:schemeClr val="accent2"/>
                                </a:solidFill>
                                <a:latin typeface="Cambria Math" panose="02040503050406030204" pitchFamily="18" charset="0"/>
                                <a:cs typeface="Times New Roman" panose="02020603050405020304" pitchFamily="18" charset="0"/>
                              </a:rPr>
                              <m:t> </m:t>
                            </m:r>
                            <m:r>
                              <a:rPr lang="en-US" sz="1800" i="1">
                                <a:solidFill>
                                  <a:schemeClr val="accent2"/>
                                </a:solidFill>
                                <a:latin typeface="Cambria Math" panose="02040503050406030204" pitchFamily="18" charset="0"/>
                                <a:cs typeface="Times New Roman" panose="02020603050405020304" pitchFamily="18" charset="0"/>
                              </a:rPr>
                              <m:t>𝑑𝑥</m:t>
                            </m:r>
                          </m:e>
                        </m:nary>
                      </m:oMath>
                    </m:oMathPara>
                  </a14:m>
                  <a:endParaRPr lang="en-QA" dirty="0">
                    <a:solidFill>
                      <a:schemeClr val="accent2"/>
                    </a:solidFill>
                  </a:endParaRPr>
                </a:p>
              </p:txBody>
            </p:sp>
          </mc:Choice>
          <mc:Fallback xmlns="">
            <p:sp>
              <p:nvSpPr>
                <p:cNvPr id="10" name="TextBox 9">
                  <a:extLst>
                    <a:ext uri="{FF2B5EF4-FFF2-40B4-BE49-F238E27FC236}">
                      <a16:creationId xmlns:a16="http://schemas.microsoft.com/office/drawing/2014/main" id="{65B9C377-4EAD-FA54-CFD4-052521812542}"/>
                    </a:ext>
                  </a:extLst>
                </p:cNvPr>
                <p:cNvSpPr txBox="1">
                  <a:spLocks noRot="1" noChangeAspect="1" noMove="1" noResize="1" noEditPoints="1" noAdjustHandles="1" noChangeArrowheads="1" noChangeShapeType="1" noTextEdit="1"/>
                </p:cNvSpPr>
                <p:nvPr/>
              </p:nvSpPr>
              <p:spPr>
                <a:xfrm>
                  <a:off x="5269171" y="3742124"/>
                  <a:ext cx="1653658" cy="660181"/>
                </a:xfrm>
                <a:prstGeom prst="rect">
                  <a:avLst/>
                </a:prstGeom>
                <a:blipFill>
                  <a:blip r:embed="rId4"/>
                  <a:stretch>
                    <a:fillRect l="-25000" t="-169811" b="-247170"/>
                  </a:stretch>
                </a:blipFill>
              </p:spPr>
              <p:txBody>
                <a:bodyPr/>
                <a:lstStyle/>
                <a:p>
                  <a:r>
                    <a:rPr lang="en-QA">
                      <a:noFill/>
                    </a:rPr>
                    <a:t> </a:t>
                  </a:r>
                </a:p>
              </p:txBody>
            </p:sp>
          </mc:Fallback>
        </mc:AlternateContent>
        <p:grpSp>
          <p:nvGrpSpPr>
            <p:cNvPr id="14" name="Group 13">
              <a:extLst>
                <a:ext uri="{FF2B5EF4-FFF2-40B4-BE49-F238E27FC236}">
                  <a16:creationId xmlns:a16="http://schemas.microsoft.com/office/drawing/2014/main" id="{E1147CE4-109C-E09F-B903-33B0CD755C83}"/>
                </a:ext>
              </a:extLst>
            </p:cNvPr>
            <p:cNvGrpSpPr/>
            <p:nvPr/>
          </p:nvGrpSpPr>
          <p:grpSpPr>
            <a:xfrm>
              <a:off x="7103982" y="3569088"/>
              <a:ext cx="1287468" cy="1117756"/>
              <a:chOff x="7425954" y="3596700"/>
              <a:chExt cx="1287468" cy="1117756"/>
            </a:xfrm>
          </p:grpSpPr>
          <p:sp>
            <p:nvSpPr>
              <p:cNvPr id="11" name="TextBox 10">
                <a:extLst>
                  <a:ext uri="{FF2B5EF4-FFF2-40B4-BE49-F238E27FC236}">
                    <a16:creationId xmlns:a16="http://schemas.microsoft.com/office/drawing/2014/main" id="{E438D708-25A5-392F-6971-CCA54954A0BF}"/>
                  </a:ext>
                </a:extLst>
              </p:cNvPr>
              <p:cNvSpPr txBox="1"/>
              <p:nvPr/>
            </p:nvSpPr>
            <p:spPr>
              <a:xfrm>
                <a:off x="7425954" y="4345124"/>
                <a:ext cx="1287468" cy="369332"/>
              </a:xfrm>
              <a:prstGeom prst="rect">
                <a:avLst/>
              </a:prstGeom>
              <a:noFill/>
            </p:spPr>
            <p:txBody>
              <a:bodyPr wrap="none" rtlCol="0">
                <a:spAutoFit/>
              </a:bodyPr>
              <a:lstStyle/>
              <a:p>
                <a:r>
                  <a:rPr lang="en-QA" dirty="0">
                    <a:solidFill>
                      <a:schemeClr val="accent2"/>
                    </a:solidFill>
                    <a:latin typeface="Times New Roman" panose="02020603050405020304" pitchFamily="18" charset="0"/>
                    <a:cs typeface="Times New Roman" panose="02020603050405020304" pitchFamily="18" charset="0"/>
                  </a:rPr>
                  <a:t>Untractable</a:t>
                </a:r>
              </a:p>
            </p:txBody>
          </p:sp>
          <p:sp>
            <p:nvSpPr>
              <p:cNvPr id="13" name="Smiley Face 12">
                <a:extLst>
                  <a:ext uri="{FF2B5EF4-FFF2-40B4-BE49-F238E27FC236}">
                    <a16:creationId xmlns:a16="http://schemas.microsoft.com/office/drawing/2014/main" id="{A20FD210-589C-C999-660D-CF95D18C8F79}"/>
                  </a:ext>
                </a:extLst>
              </p:cNvPr>
              <p:cNvSpPr/>
              <p:nvPr/>
            </p:nvSpPr>
            <p:spPr>
              <a:xfrm>
                <a:off x="7754529" y="3596700"/>
                <a:ext cx="630319" cy="660181"/>
              </a:xfrm>
              <a:prstGeom prst="smileyFace">
                <a:avLst>
                  <a:gd name="adj" fmla="val -4653"/>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grpSp>
      </p:grpSp>
    </p:spTree>
    <p:extLst>
      <p:ext uri="{BB962C8B-B14F-4D97-AF65-F5344CB8AC3E}">
        <p14:creationId xmlns:p14="http://schemas.microsoft.com/office/powerpoint/2010/main" val="365167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CDC80-19FD-1501-CB55-6F619D1B4435}"/>
                  </a:ext>
                </a:extLst>
              </p:cNvPr>
              <p:cNvSpPr>
                <a:spLocks noGrp="1"/>
              </p:cNvSpPr>
              <p:nvPr>
                <p:ph idx="1"/>
              </p:nvPr>
            </p:nvSpPr>
            <p:spPr>
              <a:xfrm>
                <a:off x="469900" y="1558924"/>
                <a:ext cx="11252200" cy="5172076"/>
              </a:xfrm>
            </p:spPr>
            <p:txBody>
              <a:bodyPr>
                <a:normAutofit lnSpcReduction="10000"/>
              </a:bodyPr>
              <a:lstStyle/>
              <a:p>
                <a:r>
                  <a:rPr lang="en-QA" sz="2000" dirty="0">
                    <a:latin typeface="Times New Roman" panose="02020603050405020304" pitchFamily="18" charset="0"/>
                    <a:cs typeface="Times New Roman" panose="02020603050405020304" pitchFamily="18" charset="0"/>
                  </a:rPr>
                  <a:t>We propose a new family of </a:t>
                </a:r>
                <a:r>
                  <a:rPr lang="en-QA" sz="2000" b="1" dirty="0">
                    <a:latin typeface="Times New Roman" panose="02020603050405020304" pitchFamily="18" charset="0"/>
                    <a:cs typeface="Times New Roman" panose="02020603050405020304" pitchFamily="18" charset="0"/>
                  </a:rPr>
                  <a:t>variational distributions </a:t>
                </a:r>
                <a:r>
                  <a:rPr lang="en-QA" sz="2000" dirty="0">
                    <a:latin typeface="Times New Roman" panose="02020603050405020304" pitchFamily="18" charset="0"/>
                    <a:cs typeface="Times New Roman" panose="02020603050405020304" pitchFamily="18" charset="0"/>
                  </a:rPr>
                  <a:t>described by SVGD dynamics</a:t>
                </a:r>
              </a:p>
              <a:p>
                <a:pPr marL="457200" lvl="1" indent="0">
                  <a:buNone/>
                </a:pPr>
                <a:r>
                  <a:rPr lang="en-QA" sz="1600" dirty="0">
                    <a:latin typeface="Times New Roman" panose="02020603050405020304" pitchFamily="18" charset="0"/>
                    <a:cs typeface="Times New Roman" panose="02020603050405020304" pitchFamily="18" charset="0"/>
                  </a:rPr>
                  <a:t>✅</a:t>
                </a:r>
                <a:r>
                  <a:rPr lang="en-QA" sz="2000" dirty="0">
                    <a:latin typeface="Times New Roman" panose="02020603050405020304" pitchFamily="18" charset="0"/>
                    <a:cs typeface="Times New Roman" panose="02020603050405020304" pitchFamily="18" charset="0"/>
                  </a:rPr>
                  <a:t> high expressivity</a:t>
                </a:r>
              </a:p>
              <a:p>
                <a:pPr marL="457200" lvl="1" indent="0">
                  <a:buNone/>
                </a:pPr>
                <a:r>
                  <a:rPr lang="en-US" sz="16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a:t>
                </a:r>
                <a:r>
                  <a:rPr lang="en-QA" sz="2000" dirty="0">
                    <a:latin typeface="Times New Roman" panose="02020603050405020304" pitchFamily="18" charset="0"/>
                    <a:cs typeface="Times New Roman" panose="02020603050405020304" pitchFamily="18" charset="0"/>
                  </a:rPr>
                  <a:t>ractable entropy estimate</a:t>
                </a:r>
              </a:p>
              <a:p>
                <a:pPr lvl="1"/>
                <a:endParaRPr lang="en-QA" sz="2000" dirty="0">
                  <a:latin typeface="Times New Roman" panose="02020603050405020304" pitchFamily="18" charset="0"/>
                  <a:cs typeface="Times New Roman" panose="02020603050405020304" pitchFamily="18" charset="0"/>
                </a:endParaRPr>
              </a:p>
              <a:p>
                <a:r>
                  <a:rPr lang="en-QA" sz="2000" dirty="0">
                    <a:latin typeface="Times New Roman" panose="02020603050405020304" pitchFamily="18" charset="0"/>
                    <a:cs typeface="Times New Roman" panose="02020603050405020304" pitchFamily="18" charset="0"/>
                  </a:rPr>
                  <a:t>We propose a new MaxEntr RL actor-critic algorithm S</a:t>
                </a:r>
                <a:r>
                  <a:rPr lang="en-QA" sz="2000" baseline="30000" dirty="0">
                    <a:latin typeface="Times New Roman" panose="02020603050405020304" pitchFamily="18" charset="0"/>
                    <a:cs typeface="Times New Roman" panose="02020603050405020304" pitchFamily="18" charset="0"/>
                  </a:rPr>
                  <a:t>2</a:t>
                </a:r>
                <a:r>
                  <a:rPr lang="en-QA" sz="2000" dirty="0">
                    <a:latin typeface="Times New Roman" panose="02020603050405020304" pitchFamily="18" charset="0"/>
                    <a:cs typeface="Times New Roman" panose="02020603050405020304" pitchFamily="18" charset="0"/>
                  </a:rPr>
                  <a:t>AC which models t</a:t>
                </a:r>
                <a:r>
                  <a:rPr lang="en-US" sz="2000" dirty="0">
                    <a:latin typeface="Times New Roman" panose="02020603050405020304" pitchFamily="18" charset="0"/>
                    <a:cs typeface="Times New Roman" panose="02020603050405020304" pitchFamily="18" charset="0"/>
                  </a:rPr>
                  <a:t>he</a:t>
                </a:r>
                <a:r>
                  <a:rPr lang="en-QA" sz="2000" dirty="0">
                    <a:latin typeface="Times New Roman" panose="02020603050405020304" pitchFamily="18" charset="0"/>
                    <a:cs typeface="Times New Roman" panose="02020603050405020304" pitchFamily="18" charset="0"/>
                  </a:rPr>
                  <a:t> actor </a:t>
                </a:r>
                <a:r>
                  <a:rPr lang="en-US" sz="2000" dirty="0">
                    <a:latin typeface="Times New Roman" panose="02020603050405020304" pitchFamily="18" charset="0"/>
                    <a:cs typeface="Times New Roman" panose="02020603050405020304" pitchFamily="18" charset="0"/>
                  </a:rPr>
                  <a:t>as an SVGD sampler</a:t>
                </a:r>
                <a:r>
                  <a:rPr lang="en-QA" sz="2000" dirty="0">
                    <a:latin typeface="Times New Roman" panose="02020603050405020304" pitchFamily="18" charset="0"/>
                    <a:cs typeface="Times New Roman" panose="02020603050405020304" pitchFamily="18" charset="0"/>
                  </a:rPr>
                  <a:t> </a:t>
                </a:r>
              </a:p>
              <a:p>
                <a:pPr lvl="1"/>
                <a:r>
                  <a:rPr lang="en-QA" sz="2000" b="1" dirty="0">
                    <a:latin typeface="Times New Roman" panose="02020603050405020304" pitchFamily="18" charset="0"/>
                    <a:cs typeface="Times New Roman" panose="02020603050405020304" pitchFamily="18" charset="0"/>
                  </a:rPr>
                  <a:t>Parametrizing the initial distribution </a:t>
                </a:r>
                <a:r>
                  <a:rPr lang="en-QA" sz="2000" dirty="0">
                    <a:latin typeface="Times New Roman" panose="02020603050405020304" pitchFamily="18" charset="0"/>
                    <a:cs typeface="Times New Roman" panose="02020603050405020304" pitchFamily="18" charset="0"/>
                  </a:rPr>
                  <a:t>results in better scalability and sample efficiency</a:t>
                </a:r>
              </a:p>
              <a:p>
                <a:pPr lvl="1"/>
                <a:r>
                  <a:rPr lang="en-QA" sz="2000" dirty="0">
                    <a:latin typeface="Times New Roman" panose="02020603050405020304" pitchFamily="18" charset="0"/>
                    <a:cs typeface="Times New Roman" panose="02020603050405020304" pitchFamily="18" charset="0"/>
                  </a:rPr>
                  <a:t>S</a:t>
                </a:r>
                <a:r>
                  <a:rPr lang="en-QA" sz="2000" baseline="30000" dirty="0">
                    <a:latin typeface="Times New Roman" panose="02020603050405020304" pitchFamily="18" charset="0"/>
                    <a:cs typeface="Times New Roman" panose="02020603050405020304" pitchFamily="18" charset="0"/>
                  </a:rPr>
                  <a:t>2</a:t>
                </a:r>
                <a:r>
                  <a:rPr lang="en-QA" sz="2000" dirty="0">
                    <a:latin typeface="Times New Roman" panose="02020603050405020304" pitchFamily="18" charset="0"/>
                    <a:cs typeface="Times New Roman" panose="02020603050405020304" pitchFamily="18" charset="0"/>
                  </a:rPr>
                  <a:t>AC finds a </a:t>
                </a:r>
                <a:r>
                  <a:rPr lang="en-QA" sz="2000" b="1" dirty="0">
                    <a:latin typeface="Times New Roman" panose="02020603050405020304" pitchFamily="18" charset="0"/>
                    <a:cs typeface="Times New Roman" panose="02020603050405020304" pitchFamily="18" charset="0"/>
                  </a:rPr>
                  <a:t>better solution</a:t>
                </a:r>
                <a:r>
                  <a:rPr lang="en-QA" sz="2000" dirty="0">
                    <a:latin typeface="Times New Roman" panose="02020603050405020304" pitchFamily="18" charset="0"/>
                    <a:cs typeface="Times New Roman" panose="02020603050405020304" pitchFamily="18" charset="0"/>
                  </a:rPr>
                  <a:t> to the MaxEntr RL objective that SAC and SQL</a:t>
                </a:r>
              </a:p>
              <a:p>
                <a:pPr marL="457200" lvl="1" indent="0">
                  <a:buNone/>
                </a:pPr>
                <a14:m>
                  <m:oMath xmlns:m="http://schemas.openxmlformats.org/officeDocument/2006/math">
                    <m:r>
                      <a:rPr lang="en-QA"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QA" sz="2000" dirty="0">
                    <a:latin typeface="Times New Roman" panose="02020603050405020304" pitchFamily="18" charset="0"/>
                    <a:cs typeface="Times New Roman" panose="02020603050405020304" pitchFamily="18" charset="0"/>
                  </a:rPr>
                  <a:t> S</a:t>
                </a:r>
                <a:r>
                  <a:rPr lang="en-QA" sz="2000" baseline="30000" dirty="0">
                    <a:latin typeface="Times New Roman" panose="02020603050405020304" pitchFamily="18" charset="0"/>
                    <a:cs typeface="Times New Roman" panose="02020603050405020304" pitchFamily="18" charset="0"/>
                  </a:rPr>
                  <a:t>2</a:t>
                </a:r>
                <a:r>
                  <a:rPr lang="en-QA" sz="2000" dirty="0">
                    <a:latin typeface="Times New Roman" panose="02020603050405020304" pitchFamily="18" charset="0"/>
                    <a:cs typeface="Times New Roman" panose="02020603050405020304" pitchFamily="18" charset="0"/>
                  </a:rPr>
                  <a:t>AC is more </a:t>
                </a:r>
                <a:r>
                  <a:rPr lang="en-QA" sz="2000" b="1" dirty="0">
                    <a:latin typeface="Times New Roman" panose="02020603050405020304" pitchFamily="18" charset="0"/>
                    <a:cs typeface="Times New Roman" panose="02020603050405020304" pitchFamily="18" charset="0"/>
                  </a:rPr>
                  <a:t>robust</a:t>
                </a:r>
                <a:r>
                  <a:rPr lang="en-QA" sz="2000" dirty="0">
                    <a:latin typeface="Times New Roman" panose="02020603050405020304" pitchFamily="18" charset="0"/>
                    <a:cs typeface="Times New Roman" panose="02020603050405020304" pitchFamily="18" charset="0"/>
                  </a:rPr>
                  <a:t> to environment perturbations than SAC and SQL</a:t>
                </a:r>
              </a:p>
              <a:p>
                <a:pPr marL="457200" lvl="1" indent="0">
                  <a:buNone/>
                </a:pPr>
                <a:endParaRPr lang="en-QA" sz="1600" dirty="0">
                  <a:latin typeface="Times New Roman" panose="02020603050405020304" pitchFamily="18" charset="0"/>
                  <a:cs typeface="Times New Roman" panose="02020603050405020304" pitchFamily="18" charset="0"/>
                </a:endParaRPr>
              </a:p>
              <a:p>
                <a:r>
                  <a:rPr lang="en-QA" sz="2000" b="1" dirty="0">
                    <a:latin typeface="Times New Roman" panose="02020603050405020304" pitchFamily="18" charset="0"/>
                    <a:cs typeface="Times New Roman" panose="02020603050405020304" pitchFamily="18" charset="0"/>
                  </a:rPr>
                  <a:t>Results</a:t>
                </a:r>
              </a:p>
              <a:p>
                <a:pPr lvl="1"/>
                <a:r>
                  <a:rPr lang="en-QA" sz="2000" dirty="0">
                    <a:latin typeface="Times New Roman" panose="02020603050405020304" pitchFamily="18" charset="0"/>
                    <a:cs typeface="Times New Roman" panose="02020603050405020304" pitchFamily="18" charset="0"/>
                  </a:rPr>
                  <a:t>S</a:t>
                </a:r>
                <a:r>
                  <a:rPr lang="en-QA" sz="2000" baseline="30000" dirty="0">
                    <a:latin typeface="Times New Roman" panose="02020603050405020304" pitchFamily="18" charset="0"/>
                    <a:cs typeface="Times New Roman" panose="02020603050405020304" pitchFamily="18" charset="0"/>
                  </a:rPr>
                  <a:t>2</a:t>
                </a:r>
                <a:r>
                  <a:rPr lang="en-QA" sz="2000" dirty="0">
                    <a:latin typeface="Times New Roman" panose="02020603050405020304" pitchFamily="18" charset="0"/>
                    <a:cs typeface="Times New Roman" panose="02020603050405020304" pitchFamily="18" charset="0"/>
                  </a:rPr>
                  <a:t>AC outperforms SAC and SQL on 4 out of 5 MuJoCo environments</a:t>
                </a:r>
              </a:p>
              <a:p>
                <a:pPr lvl="1"/>
                <a:r>
                  <a:rPr lang="en-QA" sz="2000" dirty="0">
                    <a:latin typeface="Times New Roman" panose="02020603050405020304" pitchFamily="18" charset="0"/>
                    <a:cs typeface="Times New Roman" panose="02020603050405020304" pitchFamily="18" charset="0"/>
                  </a:rPr>
                  <a:t>Amortized S</a:t>
                </a:r>
                <a:r>
                  <a:rPr lang="en-QA" sz="2000" baseline="30000" dirty="0">
                    <a:latin typeface="Times New Roman" panose="02020603050405020304" pitchFamily="18" charset="0"/>
                    <a:cs typeface="Times New Roman" panose="02020603050405020304" pitchFamily="18" charset="0"/>
                  </a:rPr>
                  <a:t>2</a:t>
                </a:r>
                <a:r>
                  <a:rPr lang="en-QA" sz="2000" dirty="0">
                    <a:latin typeface="Times New Roman" panose="02020603050405020304" pitchFamily="18" charset="0"/>
                    <a:cs typeface="Times New Roman" panose="02020603050405020304" pitchFamily="18" charset="0"/>
                  </a:rPr>
                  <a:t>AC is as efficient as SAC and has comparable results to the non-amortized version </a:t>
                </a:r>
              </a:p>
              <a:p>
                <a:endParaRPr lang="en-QA" sz="2000" dirty="0">
                  <a:latin typeface="Times New Roman" panose="02020603050405020304" pitchFamily="18" charset="0"/>
                  <a:cs typeface="Times New Roman" panose="02020603050405020304" pitchFamily="18" charset="0"/>
                </a:endParaRPr>
              </a:p>
              <a:p>
                <a:r>
                  <a:rPr lang="en-QA" sz="2000" b="1" dirty="0">
                    <a:latin typeface="Times New Roman" panose="02020603050405020304" pitchFamily="18" charset="0"/>
                    <a:cs typeface="Times New Roman" panose="02020603050405020304" pitchFamily="18" charset="0"/>
                  </a:rPr>
                  <a:t>Limitation</a:t>
                </a:r>
              </a:p>
              <a:p>
                <a:pPr lvl="1"/>
                <a:r>
                  <a:rPr lang="en-QA" sz="2000" dirty="0">
                    <a:latin typeface="Times New Roman" panose="02020603050405020304" pitchFamily="18" charset="0"/>
                    <a:cs typeface="Times New Roman" panose="02020603050405020304" pitchFamily="18" charset="0"/>
                  </a:rPr>
                  <a:t>the correctness of t</a:t>
                </a:r>
                <a:r>
                  <a:rPr lang="en-US" sz="2000" dirty="0">
                    <a:latin typeface="Times New Roman" panose="02020603050405020304" pitchFamily="18" charset="0"/>
                    <a:cs typeface="Times New Roman" panose="02020603050405020304" pitchFamily="18" charset="0"/>
                  </a:rPr>
                  <a:t>he</a:t>
                </a:r>
                <a:r>
                  <a:rPr lang="en-QA" sz="2000" dirty="0">
                    <a:latin typeface="Times New Roman" panose="02020603050405020304" pitchFamily="18" charset="0"/>
                    <a:cs typeface="Times New Roman" panose="02020603050405020304" pitchFamily="18" charset="0"/>
                  </a:rPr>
                  <a:t> entropy is sensitive to t</a:t>
                </a:r>
                <a:r>
                  <a:rPr lang="en-US" sz="2000" dirty="0">
                    <a:latin typeface="Times New Roman" panose="02020603050405020304" pitchFamily="18" charset="0"/>
                    <a:cs typeface="Times New Roman" panose="02020603050405020304" pitchFamily="18" charset="0"/>
                  </a:rPr>
                  <a:t>he</a:t>
                </a:r>
                <a:r>
                  <a:rPr lang="en-QA" sz="2000" dirty="0">
                    <a:latin typeface="Times New Roman" panose="02020603050405020304" pitchFamily="18" charset="0"/>
                    <a:cs typeface="Times New Roman" panose="02020603050405020304" pitchFamily="18" charset="0"/>
                  </a:rPr>
                  <a:t> choice of the kernel</a:t>
                </a:r>
              </a:p>
              <a:p>
                <a:endParaRPr lang="en-QA"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E1CDC80-19FD-1501-CB55-6F619D1B4435}"/>
                  </a:ext>
                </a:extLst>
              </p:cNvPr>
              <p:cNvSpPr>
                <a:spLocks noGrp="1" noRot="1" noChangeAspect="1" noMove="1" noResize="1" noEditPoints="1" noAdjustHandles="1" noChangeArrowheads="1" noChangeShapeType="1" noTextEdit="1"/>
              </p:cNvSpPr>
              <p:nvPr>
                <p:ph idx="1"/>
              </p:nvPr>
            </p:nvSpPr>
            <p:spPr>
              <a:xfrm>
                <a:off x="469900" y="1558924"/>
                <a:ext cx="11252200" cy="5172076"/>
              </a:xfrm>
              <a:blipFill>
                <a:blip r:embed="rId2"/>
                <a:stretch>
                  <a:fillRect l="-338" t="-1471"/>
                </a:stretch>
              </a:blipFill>
            </p:spPr>
            <p:txBody>
              <a:bodyPr/>
              <a:lstStyle/>
              <a:p>
                <a:r>
                  <a:rPr lang="en-QA">
                    <a:noFill/>
                  </a:rPr>
                  <a:t> </a:t>
                </a:r>
              </a:p>
            </p:txBody>
          </p:sp>
        </mc:Fallback>
      </mc:AlternateContent>
      <p:sp>
        <p:nvSpPr>
          <p:cNvPr id="7" name="Title 1">
            <a:extLst>
              <a:ext uri="{FF2B5EF4-FFF2-40B4-BE49-F238E27FC236}">
                <a16:creationId xmlns:a16="http://schemas.microsoft.com/office/drawing/2014/main" id="{9F0A5824-6BF8-A052-944C-1A306C5E714F}"/>
              </a:ext>
            </a:extLst>
          </p:cNvPr>
          <p:cNvSpPr txBox="1">
            <a:spLocks/>
          </p:cNvSpPr>
          <p:nvPr/>
        </p:nvSpPr>
        <p:spPr>
          <a:xfrm>
            <a:off x="838200" y="50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New Roman" panose="02020603050405020304" pitchFamily="18" charset="0"/>
                <a:cs typeface="Times New Roman" panose="02020603050405020304" pitchFamily="18" charset="0"/>
              </a:rPr>
              <a:t>Conclusion</a:t>
            </a:r>
            <a:endParaRPr lang="en-Q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31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5C57-BE26-1BB0-92AA-DCC6F57082BA}"/>
              </a:ext>
            </a:extLst>
          </p:cNvPr>
          <p:cNvSpPr>
            <a:spLocks noGrp="1"/>
          </p:cNvSpPr>
          <p:nvPr>
            <p:ph type="title"/>
          </p:nvPr>
        </p:nvSpPr>
        <p:spPr>
          <a:xfrm>
            <a:off x="838200" y="2766219"/>
            <a:ext cx="10515600" cy="1325563"/>
          </a:xfrm>
        </p:spPr>
        <p:txBody>
          <a:bodyPr/>
          <a:lstStyle/>
          <a:p>
            <a:pPr algn="ctr"/>
            <a:r>
              <a:rPr lang="en-QA"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34261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992FF-DD45-63F9-1BDB-3FA179D7666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E0CA446-C115-7012-08A1-FEB879F44F26}"/>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A3C50A-1D30-8B3D-C18E-894EAB4929C8}"/>
                  </a:ext>
                </a:extLst>
              </p:cNvPr>
              <p:cNvSpPr txBox="1"/>
              <p:nvPr/>
            </p:nvSpPr>
            <p:spPr>
              <a:xfrm>
                <a:off x="3813965" y="2096377"/>
                <a:ext cx="4564070" cy="1472711"/>
              </a:xfrm>
              <a:prstGeom prst="rect">
                <a:avLst/>
              </a:prstGeom>
              <a:noFill/>
            </p:spPr>
            <p:txBody>
              <a:bodyPr wrap="none" rtlCol="0">
                <a:spAutoFit/>
              </a:bodyPr>
              <a:lstStyle/>
              <a:p>
                <a:r>
                  <a:rPr lang="en-QA" sz="2000" b="1" dirty="0">
                    <a:latin typeface="Times New Roman" panose="02020603050405020304" pitchFamily="18" charset="0"/>
                    <a:cs typeface="Times New Roman" panose="02020603050405020304" pitchFamily="18" charset="0"/>
                  </a:rPr>
                  <a:t>High-dimensional complex distributions</a:t>
                </a:r>
              </a:p>
              <a:p>
                <a:endParaRPr lang="en-QA"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𝑥</m:t>
                        </m:r>
                      </m:e>
                    </m:d>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acc>
                          <m:accPr>
                            <m:chr m:val="̅"/>
                            <m:ctrlPr>
                              <a:rPr lang="en-US" sz="2000" b="0" i="1" smtClean="0">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𝑝</m:t>
                            </m:r>
                          </m:e>
                        </m:acc>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𝑥</m:t>
                            </m:r>
                          </m:e>
                        </m:d>
                      </m:num>
                      <m:den>
                        <m:r>
                          <a:rPr lang="en-US" sz="2000" b="0" i="1" smtClean="0">
                            <a:solidFill>
                              <a:schemeClr val="accent2"/>
                            </a:solidFill>
                            <a:latin typeface="Cambria Math" panose="02040503050406030204" pitchFamily="18" charset="0"/>
                            <a:cs typeface="Times New Roman" panose="02020603050405020304" pitchFamily="18" charset="0"/>
                          </a:rPr>
                          <m:t>𝑍</m:t>
                        </m:r>
                      </m:den>
                    </m:f>
                  </m:oMath>
                </a14:m>
                <a:r>
                  <a:rPr lang="en-QA" sz="2000" dirty="0">
                    <a:latin typeface="Times New Roman" panose="02020603050405020304" pitchFamily="18" charset="0"/>
                    <a:cs typeface="Times New Roman" panose="02020603050405020304" pitchFamily="18" charset="0"/>
                  </a:rPr>
                  <a:t> </a:t>
                </a:r>
              </a:p>
              <a:p>
                <a:endParaRPr lang="en-QA" sz="20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08A3C50A-1D30-8B3D-C18E-894EAB4929C8}"/>
                  </a:ext>
                </a:extLst>
              </p:cNvPr>
              <p:cNvSpPr txBox="1">
                <a:spLocks noRot="1" noChangeAspect="1" noMove="1" noResize="1" noEditPoints="1" noAdjustHandles="1" noChangeArrowheads="1" noChangeShapeType="1" noTextEdit="1"/>
              </p:cNvSpPr>
              <p:nvPr/>
            </p:nvSpPr>
            <p:spPr>
              <a:xfrm>
                <a:off x="3813965" y="2096377"/>
                <a:ext cx="4564070" cy="1472711"/>
              </a:xfrm>
              <a:prstGeom prst="rect">
                <a:avLst/>
              </a:prstGeom>
              <a:blipFill>
                <a:blip r:embed="rId3"/>
                <a:stretch>
                  <a:fillRect l="-1389" t="-2586" r="-556"/>
                </a:stretch>
              </a:blipFill>
            </p:spPr>
            <p:txBody>
              <a:bodyPr/>
              <a:lstStyle/>
              <a:p>
                <a:r>
                  <a:rPr lang="en-QA">
                    <a:noFill/>
                  </a:rPr>
                  <a:t> </a:t>
                </a:r>
              </a:p>
            </p:txBody>
          </p:sp>
        </mc:Fallback>
      </mc:AlternateContent>
      <p:sp>
        <p:nvSpPr>
          <p:cNvPr id="9" name="TextBox 8">
            <a:extLst>
              <a:ext uri="{FF2B5EF4-FFF2-40B4-BE49-F238E27FC236}">
                <a16:creationId xmlns:a16="http://schemas.microsoft.com/office/drawing/2014/main" id="{D3E75ACA-B0CC-8B7C-829F-08AFE366BF3F}"/>
              </a:ext>
            </a:extLst>
          </p:cNvPr>
          <p:cNvSpPr txBox="1"/>
          <p:nvPr/>
        </p:nvSpPr>
        <p:spPr>
          <a:xfrm>
            <a:off x="7747716" y="2615244"/>
            <a:ext cx="2459864" cy="707886"/>
          </a:xfrm>
          <a:prstGeom prst="rect">
            <a:avLst/>
          </a:prstGeom>
          <a:noFill/>
        </p:spPr>
        <p:txBody>
          <a:bodyPr wrap="square" rtlCol="0">
            <a:spAutoFit/>
          </a:bodyPr>
          <a:lstStyle/>
          <a:p>
            <a:r>
              <a:rPr lang="en-QA" sz="2000" dirty="0">
                <a:solidFill>
                  <a:schemeClr val="accent1"/>
                </a:solidFill>
                <a:latin typeface="Times New Roman" panose="02020603050405020304" pitchFamily="18" charset="0"/>
                <a:cs typeface="Times New Roman" panose="02020603050405020304" pitchFamily="18" charset="0"/>
              </a:rPr>
              <a:t>Draw samples? </a:t>
            </a:r>
          </a:p>
          <a:p>
            <a:r>
              <a:rPr lang="en-QA" sz="2000" dirty="0">
                <a:solidFill>
                  <a:schemeClr val="accent1"/>
                </a:solidFill>
                <a:latin typeface="Times New Roman" panose="02020603050405020304" pitchFamily="18" charset="0"/>
                <a:cs typeface="Times New Roman" panose="02020603050405020304" pitchFamily="18" charset="0"/>
              </a:rPr>
              <a:t>Compute the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DCAEA2-EC25-3199-631F-75EAC7F4F345}"/>
                  </a:ext>
                </a:extLst>
              </p:cNvPr>
              <p:cNvSpPr>
                <a:spLocks noGrp="1"/>
              </p:cNvSpPr>
              <p:nvPr>
                <p:ph idx="1"/>
              </p:nvPr>
            </p:nvSpPr>
            <p:spPr>
              <a:xfrm>
                <a:off x="254747" y="3851189"/>
                <a:ext cx="5342489" cy="1676774"/>
              </a:xfrm>
            </p:spPr>
            <p:txBody>
              <a:bodyPr>
                <a:noAutofit/>
              </a:bodyPr>
              <a:lstStyle/>
              <a:p>
                <a:pPr marL="0" indent="0" algn="ctr">
                  <a:buNone/>
                </a:pPr>
                <a:r>
                  <a:rPr lang="en-QA" sz="2000" b="1" dirty="0">
                    <a:latin typeface="Times New Roman" panose="02020603050405020304" pitchFamily="18" charset="0"/>
                    <a:cs typeface="Times New Roman" panose="02020603050405020304" pitchFamily="18" charset="0"/>
                  </a:rPr>
                  <a:t>Bayesian Inference</a:t>
                </a:r>
              </a:p>
              <a:p>
                <a:pPr marL="0" indent="0" algn="ctr">
                  <a:buNone/>
                </a:pPr>
                <a:endParaRPr lang="en-QA" sz="2000" dirty="0">
                  <a:latin typeface="Times New Roman" panose="02020603050405020304" pitchFamily="18" charset="0"/>
                  <a:cs typeface="Times New Roman" panose="02020603050405020304" pitchFamily="18" charset="0"/>
                </a:endParaRPr>
              </a:p>
              <a:p>
                <a:pPr marL="457200" lvl="1" indent="0" algn="ctr">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𝑝</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𝜃</m:t>
                          </m:r>
                        </m:e>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𝐷</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𝜃</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𝜃</m:t>
                          </m:r>
                          <m:r>
                            <a:rPr lang="en-US" sz="2000" b="0" i="1" smtClean="0">
                              <a:latin typeface="Cambria Math" panose="02040503050406030204" pitchFamily="18" charset="0"/>
                              <a:cs typeface="Times New Roman" panose="02020603050405020304" pitchFamily="18" charset="0"/>
                            </a:rPr>
                            <m:t>)</m:t>
                          </m:r>
                        </m:num>
                        <m:den>
                          <m:r>
                            <a:rPr lang="en-US" sz="2000" b="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b="0" i="1" smtClean="0">
                              <a:latin typeface="Cambria Math" panose="02040503050406030204" pitchFamily="18" charset="0"/>
                              <a:cs typeface="Times New Roman" panose="02020603050405020304" pitchFamily="18" charset="0"/>
                            </a:rPr>
                            <m:t>)</m:t>
                          </m:r>
                        </m:den>
                      </m:f>
                      <m:r>
                        <a:rPr lang="en-US" sz="2000" b="0" i="1" smtClean="0">
                          <a:latin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𝑝</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𝜃</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𝑝</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𝜃</m:t>
                          </m:r>
                          <m:r>
                            <a:rPr lang="en-US" sz="2000" i="1">
                              <a:latin typeface="Cambria Math" panose="02040503050406030204" pitchFamily="18" charset="0"/>
                              <a:cs typeface="Times New Roman" panose="02020603050405020304" pitchFamily="18" charset="0"/>
                            </a:rPr>
                            <m:t>)</m:t>
                          </m:r>
                        </m:num>
                        <m:den>
                          <m:r>
                            <a:rPr lang="en-US" sz="2000" b="0" i="1" smtClean="0">
                              <a:solidFill>
                                <a:schemeClr val="accent2"/>
                              </a:solidFill>
                              <a:latin typeface="Cambria Math" panose="02040503050406030204" pitchFamily="18" charset="0"/>
                              <a:cs typeface="Times New Roman" panose="02020603050405020304" pitchFamily="18" charset="0"/>
                            </a:rPr>
                            <m:t>∫</m:t>
                          </m:r>
                          <m:r>
                            <a:rPr lang="en-US" sz="2000" b="0" i="1" smtClean="0">
                              <a:solidFill>
                                <a:schemeClr val="accent2"/>
                              </a:solidFill>
                              <a:latin typeface="Cambria Math" panose="02040503050406030204" pitchFamily="18" charset="0"/>
                              <a:cs typeface="Times New Roman" panose="02020603050405020304" pitchFamily="18" charset="0"/>
                            </a:rPr>
                            <m:t>𝑝</m:t>
                          </m:r>
                          <m:d>
                            <m:dPr>
                              <m:ctrlPr>
                                <a:rPr lang="en-US" sz="2000" b="0" i="1" smtClean="0">
                                  <a:solidFill>
                                    <a:schemeClr val="accent2"/>
                                  </a:solidFill>
                                  <a:latin typeface="Cambria Math" panose="02040503050406030204" pitchFamily="18" charset="0"/>
                                  <a:cs typeface="Times New Roman" panose="02020603050405020304" pitchFamily="18" charset="0"/>
                                </a:rPr>
                              </m:ctrlPr>
                            </m:dPr>
                            <m:e>
                              <m:r>
                                <a:rPr lang="en-US" sz="2000" b="0" i="1" smtClean="0">
                                  <a:solidFill>
                                    <a:schemeClr val="accent2"/>
                                  </a:solidFill>
                                  <a:latin typeface="Cambria Math" panose="02040503050406030204" pitchFamily="18" charset="0"/>
                                  <a:cs typeface="Times New Roman" panose="02020603050405020304" pitchFamily="18" charset="0"/>
                                </a:rPr>
                                <m:t>𝜃</m:t>
                              </m:r>
                            </m:e>
                          </m:d>
                          <m:r>
                            <a:rPr lang="en-US" sz="2000" b="0" i="1" smtClean="0">
                              <a:solidFill>
                                <a:schemeClr val="accent2"/>
                              </a:solidFill>
                              <a:latin typeface="Cambria Math" panose="02040503050406030204" pitchFamily="18" charset="0"/>
                              <a:cs typeface="Times New Roman" panose="02020603050405020304" pitchFamily="18" charset="0"/>
                            </a:rPr>
                            <m:t>𝑝</m:t>
                          </m:r>
                          <m:d>
                            <m:dPr>
                              <m:ctrlPr>
                                <a:rPr lang="en-US" sz="2000" b="0" i="1" smtClean="0">
                                  <a:solidFill>
                                    <a:schemeClr val="accent2"/>
                                  </a:solidFill>
                                  <a:latin typeface="Cambria Math" panose="02040503050406030204" pitchFamily="18" charset="0"/>
                                  <a:cs typeface="Times New Roman" panose="02020603050405020304" pitchFamily="18" charset="0"/>
                                </a:rPr>
                              </m:ctrlPr>
                            </m:dPr>
                            <m:e>
                              <m:r>
                                <a:rPr lang="en-US" sz="2000" i="1">
                                  <a:solidFill>
                                    <a:schemeClr val="accent2"/>
                                  </a:solidFill>
                                  <a:latin typeface="Cambria Math" panose="02040503050406030204" pitchFamily="18" charset="0"/>
                                  <a:cs typeface="Times New Roman" panose="02020603050405020304" pitchFamily="18" charset="0"/>
                                </a:rPr>
                                <m:t>𝐷</m:t>
                              </m:r>
                            </m:e>
                            <m:e>
                              <m:r>
                                <a:rPr lang="en-US" sz="2000" b="0" i="1" smtClean="0">
                                  <a:solidFill>
                                    <a:schemeClr val="accent2"/>
                                  </a:solidFill>
                                  <a:latin typeface="Cambria Math" panose="02040503050406030204" pitchFamily="18" charset="0"/>
                                  <a:cs typeface="Times New Roman" panose="02020603050405020304" pitchFamily="18" charset="0"/>
                                </a:rPr>
                                <m:t>𝜃</m:t>
                              </m:r>
                            </m:e>
                          </m:d>
                          <m:r>
                            <a:rPr lang="en-US" sz="2000" b="0" i="1" smtClean="0">
                              <a:solidFill>
                                <a:schemeClr val="accent2"/>
                              </a:solidFill>
                              <a:latin typeface="Cambria Math" panose="02040503050406030204" pitchFamily="18" charset="0"/>
                              <a:cs typeface="Times New Roman" panose="02020603050405020304" pitchFamily="18" charset="0"/>
                            </a:rPr>
                            <m:t> </m:t>
                          </m:r>
                          <m:r>
                            <a:rPr lang="en-US" sz="2000" b="0" i="1" smtClean="0">
                              <a:solidFill>
                                <a:schemeClr val="accent2"/>
                              </a:solidFill>
                              <a:latin typeface="Cambria Math" panose="02040503050406030204" pitchFamily="18" charset="0"/>
                              <a:cs typeface="Times New Roman" panose="02020603050405020304" pitchFamily="18" charset="0"/>
                            </a:rPr>
                            <m:t>𝑑</m:t>
                          </m:r>
                          <m:r>
                            <a:rPr lang="en-US" sz="2000" b="0" i="1" smtClean="0">
                              <a:solidFill>
                                <a:schemeClr val="accent2"/>
                              </a:solidFill>
                              <a:latin typeface="Cambria Math" panose="02040503050406030204" pitchFamily="18" charset="0"/>
                              <a:cs typeface="Times New Roman" panose="02020603050405020304" pitchFamily="18" charset="0"/>
                            </a:rPr>
                            <m:t>𝜃</m:t>
                          </m:r>
                        </m:den>
                      </m:f>
                    </m:oMath>
                  </m:oMathPara>
                </a14:m>
                <a:endParaRPr lang="en-US" sz="2000" b="0" dirty="0">
                  <a:latin typeface="Times New Roman" panose="02020603050405020304" pitchFamily="18" charset="0"/>
                  <a:cs typeface="Times New Roman" panose="02020603050405020304" pitchFamily="18" charset="0"/>
                </a:endParaRPr>
              </a:p>
              <a:p>
                <a:pPr marL="457200" lvl="1" indent="0" algn="ctr">
                  <a:buNone/>
                </a:pPr>
                <a:endParaRPr lang="en-US" sz="2000" b="0" dirty="0">
                  <a:latin typeface="Times New Roman" panose="02020603050405020304" pitchFamily="18" charset="0"/>
                  <a:cs typeface="Times New Roman" panose="02020603050405020304" pitchFamily="18" charset="0"/>
                </a:endParaRPr>
              </a:p>
              <a:p>
                <a:pPr marL="457200" lvl="1" indent="0" algn="ctr">
                  <a:buNone/>
                </a:pPr>
                <a:endParaRPr lang="en-QA" sz="1600" dirty="0">
                  <a:latin typeface="Times New Roman" panose="02020603050405020304" pitchFamily="18" charset="0"/>
                  <a:cs typeface="Times New Roman" panose="02020603050405020304" pitchFamily="18" charset="0"/>
                </a:endParaRPr>
              </a:p>
              <a:p>
                <a:pPr algn="ctr"/>
                <a:endParaRPr lang="en-QA" dirty="0"/>
              </a:p>
            </p:txBody>
          </p:sp>
        </mc:Choice>
        <mc:Fallback xmlns="">
          <p:sp>
            <p:nvSpPr>
              <p:cNvPr id="3" name="Content Placeholder 2">
                <a:extLst>
                  <a:ext uri="{FF2B5EF4-FFF2-40B4-BE49-F238E27FC236}">
                    <a16:creationId xmlns:a16="http://schemas.microsoft.com/office/drawing/2014/main" id="{CBDCAEA2-EC25-3199-631F-75EAC7F4F345}"/>
                  </a:ext>
                </a:extLst>
              </p:cNvPr>
              <p:cNvSpPr>
                <a:spLocks noGrp="1" noRot="1" noChangeAspect="1" noMove="1" noResize="1" noEditPoints="1" noAdjustHandles="1" noChangeArrowheads="1" noChangeShapeType="1" noTextEdit="1"/>
              </p:cNvSpPr>
              <p:nvPr>
                <p:ph idx="1"/>
              </p:nvPr>
            </p:nvSpPr>
            <p:spPr>
              <a:xfrm>
                <a:off x="254747" y="3851189"/>
                <a:ext cx="5342489" cy="1676774"/>
              </a:xfrm>
              <a:blipFill>
                <a:blip r:embed="rId4"/>
                <a:stretch>
                  <a:fillRect t="-3759"/>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DEE413D-8CA2-958D-72B8-4EFFE17FF24A}"/>
                  </a:ext>
                </a:extLst>
              </p:cNvPr>
              <p:cNvSpPr txBox="1">
                <a:spLocks/>
              </p:cNvSpPr>
              <p:nvPr/>
            </p:nvSpPr>
            <p:spPr>
              <a:xfrm>
                <a:off x="6461583" y="3851189"/>
                <a:ext cx="5342489" cy="1676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QA" sz="2000" b="1" dirty="0">
                    <a:latin typeface="Times New Roman" panose="02020603050405020304" pitchFamily="18" charset="0"/>
                    <a:cs typeface="Times New Roman" panose="02020603050405020304" pitchFamily="18" charset="0"/>
                  </a:rPr>
                  <a:t>Energy-Based Models </a:t>
                </a:r>
              </a:p>
              <a:p>
                <a:pPr marL="0" indent="0" algn="ctr">
                  <a:buFont typeface="Arial" panose="020B0604020202020204" pitchFamily="34" charset="0"/>
                  <a:buNone/>
                </a:pPr>
                <a:endParaRPr lang="en-QA" sz="2000" dirty="0">
                  <a:latin typeface="Times New Roman" panose="02020603050405020304" pitchFamily="18" charset="0"/>
                  <a:cs typeface="Times New Roman" panose="02020603050405020304" pitchFamily="18" charset="0"/>
                </a:endParaRPr>
              </a:p>
              <a:p>
                <a:pPr marL="457200" lvl="1" indent="0" algn="ctr">
                  <a:buNone/>
                </a:pPr>
                <a14:m>
                  <m:oMathPara xmlns:m="http://schemas.openxmlformats.org/officeDocument/2006/math">
                    <m:oMathParaPr>
                      <m:jc m:val="center"/>
                    </m:oMathParaPr>
                    <m:oMath xmlns:m="http://schemas.openxmlformats.org/officeDocument/2006/math">
                      <m:r>
                        <a:rPr lang="en-US" sz="2000" i="1" smtClean="0">
                          <a:latin typeface="Cambria Math" panose="02040503050406030204" pitchFamily="18" charset="0"/>
                          <a:cs typeface="Times New Roman" panose="02020603050405020304" pitchFamily="18" charset="0"/>
                        </a:rPr>
                        <m:t>𝑝</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f>
                        <m:fPr>
                          <m:ctrlPr>
                            <a:rPr lang="en-US" sz="2000" i="1" smtClean="0">
                              <a:latin typeface="Cambria Math" panose="02040503050406030204" pitchFamily="18" charset="0"/>
                              <a:cs typeface="Times New Roman" panose="02020603050405020304" pitchFamily="18" charset="0"/>
                            </a:rPr>
                          </m:ctrlPr>
                        </m:fPr>
                        <m:num>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𝑒</m:t>
                              </m:r>
                            </m:e>
                            <m:sup>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𝐸</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sup>
                          </m:sSup>
                        </m:num>
                        <m:den>
                          <m:nary>
                            <m:naryPr>
                              <m:limLoc m:val="undOvr"/>
                              <m:subHide m:val="on"/>
                              <m:supHide m:val="on"/>
                              <m:ctrlPr>
                                <a:rPr lang="en-US" sz="2000" i="1" smtClean="0">
                                  <a:solidFill>
                                    <a:schemeClr val="accent2"/>
                                  </a:solidFill>
                                  <a:latin typeface="Cambria Math" panose="02040503050406030204" pitchFamily="18" charset="0"/>
                                  <a:cs typeface="Times New Roman" panose="02020603050405020304" pitchFamily="18" charset="0"/>
                                </a:rPr>
                              </m:ctrlPr>
                            </m:naryPr>
                            <m:sub/>
                            <m:sup/>
                            <m:e>
                              <m:sSup>
                                <m:sSupPr>
                                  <m:ctrlPr>
                                    <a:rPr lang="en-US" sz="2000" i="1">
                                      <a:solidFill>
                                        <a:schemeClr val="accent2"/>
                                      </a:solidFill>
                                      <a:latin typeface="Cambria Math" panose="02040503050406030204" pitchFamily="18" charset="0"/>
                                      <a:cs typeface="Times New Roman" panose="02020603050405020304" pitchFamily="18" charset="0"/>
                                    </a:rPr>
                                  </m:ctrlPr>
                                </m:sSupPr>
                                <m:e>
                                  <m:r>
                                    <a:rPr lang="en-US" sz="2000" i="1">
                                      <a:solidFill>
                                        <a:schemeClr val="accent2"/>
                                      </a:solidFill>
                                      <a:latin typeface="Cambria Math" panose="02040503050406030204" pitchFamily="18" charset="0"/>
                                      <a:cs typeface="Times New Roman" panose="02020603050405020304" pitchFamily="18" charset="0"/>
                                    </a:rPr>
                                    <m:t>𝑒</m:t>
                                  </m:r>
                                </m:e>
                                <m:sup>
                                  <m:r>
                                    <a:rPr lang="en-US" sz="2000" i="1">
                                      <a:solidFill>
                                        <a:schemeClr val="accent2"/>
                                      </a:solidFill>
                                      <a:latin typeface="Cambria Math" panose="02040503050406030204" pitchFamily="18" charset="0"/>
                                      <a:cs typeface="Times New Roman" panose="02020603050405020304" pitchFamily="18" charset="0"/>
                                    </a:rPr>
                                    <m:t>−</m:t>
                                  </m:r>
                                  <m:r>
                                    <a:rPr lang="en-US" sz="2000" i="1">
                                      <a:solidFill>
                                        <a:schemeClr val="accent2"/>
                                      </a:solidFill>
                                      <a:latin typeface="Cambria Math" panose="02040503050406030204" pitchFamily="18" charset="0"/>
                                      <a:cs typeface="Times New Roman" panose="02020603050405020304" pitchFamily="18" charset="0"/>
                                    </a:rPr>
                                    <m:t>𝐸</m:t>
                                  </m:r>
                                  <m:r>
                                    <a:rPr lang="en-US" sz="2000" i="1">
                                      <a:solidFill>
                                        <a:schemeClr val="accent2"/>
                                      </a:solidFill>
                                      <a:latin typeface="Cambria Math" panose="02040503050406030204" pitchFamily="18" charset="0"/>
                                      <a:cs typeface="Times New Roman" panose="02020603050405020304" pitchFamily="18" charset="0"/>
                                    </a:rPr>
                                    <m:t>(</m:t>
                                  </m:r>
                                  <m:r>
                                    <a:rPr lang="en-US" sz="2000" i="1">
                                      <a:solidFill>
                                        <a:schemeClr val="accent2"/>
                                      </a:solidFill>
                                      <a:latin typeface="Cambria Math" panose="02040503050406030204" pitchFamily="18" charset="0"/>
                                      <a:cs typeface="Times New Roman" panose="02020603050405020304" pitchFamily="18" charset="0"/>
                                    </a:rPr>
                                    <m:t>𝑥</m:t>
                                  </m:r>
                                  <m:r>
                                    <a:rPr lang="en-US" sz="2000" i="1">
                                      <a:solidFill>
                                        <a:schemeClr val="accent2"/>
                                      </a:solidFill>
                                      <a:latin typeface="Cambria Math" panose="02040503050406030204" pitchFamily="18" charset="0"/>
                                      <a:cs typeface="Times New Roman" panose="02020603050405020304" pitchFamily="18" charset="0"/>
                                    </a:rPr>
                                    <m:t>)</m:t>
                                  </m:r>
                                </m:sup>
                              </m:sSup>
                            </m:e>
                          </m:nary>
                          <m:r>
                            <a:rPr lang="en-US" sz="2000" b="0" i="1" smtClean="0">
                              <a:solidFill>
                                <a:schemeClr val="accent2"/>
                              </a:solidFill>
                              <a:latin typeface="Cambria Math" panose="02040503050406030204" pitchFamily="18" charset="0"/>
                              <a:cs typeface="Times New Roman" panose="02020603050405020304" pitchFamily="18" charset="0"/>
                            </a:rPr>
                            <m:t>𝑑𝑥</m:t>
                          </m:r>
                        </m:den>
                      </m:f>
                    </m:oMath>
                  </m:oMathPara>
                </a14:m>
                <a:endParaRPr lang="en-US" sz="2000" dirty="0">
                  <a:latin typeface="Times New Roman" panose="02020603050405020304" pitchFamily="18" charset="0"/>
                  <a:cs typeface="Times New Roman" panose="02020603050405020304" pitchFamily="18" charset="0"/>
                </a:endParaRPr>
              </a:p>
              <a:p>
                <a:pPr marL="457200" lvl="1" indent="0" algn="ctr">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457200" lvl="1" indent="0" algn="ctr">
                  <a:buFont typeface="Arial" panose="020B0604020202020204" pitchFamily="34" charset="0"/>
                  <a:buNone/>
                </a:pPr>
                <a:endParaRPr lang="en-QA" sz="2000" dirty="0">
                  <a:latin typeface="Times New Roman" panose="02020603050405020304" pitchFamily="18" charset="0"/>
                  <a:cs typeface="Times New Roman" panose="02020603050405020304" pitchFamily="18" charset="0"/>
                </a:endParaRPr>
              </a:p>
              <a:p>
                <a:pPr marL="457200" lvl="1" indent="0" algn="ctr">
                  <a:buFont typeface="Arial" panose="020B0604020202020204" pitchFamily="34" charset="0"/>
                  <a:buNone/>
                </a:pPr>
                <a:endParaRPr lang="en-QA" sz="1600" dirty="0">
                  <a:latin typeface="Times New Roman" panose="02020603050405020304" pitchFamily="18" charset="0"/>
                  <a:cs typeface="Times New Roman" panose="02020603050405020304" pitchFamily="18" charset="0"/>
                </a:endParaRPr>
              </a:p>
              <a:p>
                <a:pPr algn="ctr"/>
                <a:endParaRPr lang="en-QA" dirty="0"/>
              </a:p>
            </p:txBody>
          </p:sp>
        </mc:Choice>
        <mc:Fallback xmlns="">
          <p:sp>
            <p:nvSpPr>
              <p:cNvPr id="4" name="Content Placeholder 2">
                <a:extLst>
                  <a:ext uri="{FF2B5EF4-FFF2-40B4-BE49-F238E27FC236}">
                    <a16:creationId xmlns:a16="http://schemas.microsoft.com/office/drawing/2014/main" id="{2DEE413D-8CA2-958D-72B8-4EFFE17FF24A}"/>
                  </a:ext>
                </a:extLst>
              </p:cNvPr>
              <p:cNvSpPr txBox="1">
                <a:spLocks noRot="1" noChangeAspect="1" noMove="1" noResize="1" noEditPoints="1" noAdjustHandles="1" noChangeArrowheads="1" noChangeShapeType="1" noTextEdit="1"/>
              </p:cNvSpPr>
              <p:nvPr/>
            </p:nvSpPr>
            <p:spPr>
              <a:xfrm>
                <a:off x="6461583" y="3851189"/>
                <a:ext cx="5342489" cy="1676774"/>
              </a:xfrm>
              <a:prstGeom prst="rect">
                <a:avLst/>
              </a:prstGeom>
              <a:blipFill>
                <a:blip r:embed="rId5"/>
                <a:stretch>
                  <a:fillRect t="-3759" b="-39850"/>
                </a:stretch>
              </a:blipFill>
            </p:spPr>
            <p:txBody>
              <a:bodyPr/>
              <a:lstStyle/>
              <a:p>
                <a:r>
                  <a:rPr lang="en-QA">
                    <a:noFill/>
                  </a:rPr>
                  <a:t> </a:t>
                </a:r>
              </a:p>
            </p:txBody>
          </p:sp>
        </mc:Fallback>
      </mc:AlternateContent>
      <p:sp>
        <p:nvSpPr>
          <p:cNvPr id="5" name="TextBox 4">
            <a:extLst>
              <a:ext uri="{FF2B5EF4-FFF2-40B4-BE49-F238E27FC236}">
                <a16:creationId xmlns:a16="http://schemas.microsoft.com/office/drawing/2014/main" id="{356CD20A-607F-577B-CFAE-8FD071796E28}"/>
              </a:ext>
            </a:extLst>
          </p:cNvPr>
          <p:cNvSpPr txBox="1"/>
          <p:nvPr/>
        </p:nvSpPr>
        <p:spPr>
          <a:xfrm>
            <a:off x="6965963" y="5741786"/>
            <a:ext cx="5137304" cy="707886"/>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Max-Entropy RL </a:t>
            </a:r>
            <a:r>
              <a:rPr lang="en-QA" sz="2000" dirty="0">
                <a:solidFill>
                  <a:schemeClr val="accent3"/>
                </a:solidFill>
                <a:latin typeface="Times New Roman" panose="02020603050405020304" pitchFamily="18" charset="0"/>
                <a:cs typeface="Times New Roman" panose="02020603050405020304" pitchFamily="18" charset="0"/>
              </a:rPr>
              <a:t>[</a:t>
            </a:r>
            <a:r>
              <a:rPr lang="en-US" sz="2000" dirty="0" err="1">
                <a:solidFill>
                  <a:schemeClr val="accent3"/>
                </a:solidFill>
                <a:latin typeface="Times New Roman" panose="02020603050405020304" pitchFamily="18" charset="0"/>
                <a:cs typeface="Times New Roman" panose="02020603050405020304" pitchFamily="18" charset="0"/>
              </a:rPr>
              <a:t>Ziebart</a:t>
            </a:r>
            <a:r>
              <a:rPr lang="en-US" sz="2000" dirty="0">
                <a:solidFill>
                  <a:schemeClr val="accent3"/>
                </a:solidFill>
                <a:latin typeface="Times New Roman" panose="02020603050405020304" pitchFamily="18" charset="0"/>
                <a:cs typeface="Times New Roman" panose="02020603050405020304" pitchFamily="18" charset="0"/>
              </a:rPr>
              <a:t>, 2010</a:t>
            </a:r>
            <a:r>
              <a:rPr lang="en-QA" sz="2000" dirty="0">
                <a:solidFill>
                  <a:schemeClr val="accent3"/>
                </a:solidFill>
                <a:latin typeface="Times New Roman" panose="02020603050405020304" pitchFamily="18" charset="0"/>
                <a:cs typeface="Times New Roman" panose="02020603050405020304" pitchFamily="18" charset="0"/>
              </a:rPr>
              <a:t>]</a:t>
            </a:r>
          </a:p>
          <a:p>
            <a:r>
              <a:rPr lang="en-QA" sz="2000" dirty="0">
                <a:latin typeface="Times New Roman" panose="02020603050405020304" pitchFamily="18" charset="0"/>
                <a:cs typeface="Times New Roman" panose="02020603050405020304" pitchFamily="18" charset="0"/>
              </a:rPr>
              <a:t>Direct Preference Optimization</a:t>
            </a:r>
            <a:r>
              <a:rPr lang="en-QA" sz="2000" dirty="0">
                <a:solidFill>
                  <a:schemeClr val="accent3"/>
                </a:solidFill>
                <a:latin typeface="Times New Roman" panose="02020603050405020304" pitchFamily="18" charset="0"/>
                <a:cs typeface="Times New Roman" panose="02020603050405020304" pitchFamily="18" charset="0"/>
              </a:rPr>
              <a:t> [Rafailov, 2023]</a:t>
            </a:r>
          </a:p>
        </p:txBody>
      </p:sp>
      <p:sp>
        <p:nvSpPr>
          <p:cNvPr id="7" name="TextBox 6">
            <a:extLst>
              <a:ext uri="{FF2B5EF4-FFF2-40B4-BE49-F238E27FC236}">
                <a16:creationId xmlns:a16="http://schemas.microsoft.com/office/drawing/2014/main" id="{A897D6B5-B132-2416-7674-813FB979EB1D}"/>
              </a:ext>
            </a:extLst>
          </p:cNvPr>
          <p:cNvSpPr txBox="1"/>
          <p:nvPr/>
        </p:nvSpPr>
        <p:spPr>
          <a:xfrm>
            <a:off x="-108718" y="5741786"/>
            <a:ext cx="6069418" cy="707886"/>
          </a:xfrm>
          <a:prstGeom prst="rect">
            <a:avLst/>
          </a:prstGeom>
          <a:noFill/>
        </p:spPr>
        <p:txBody>
          <a:bodyPr wrap="square" rtlCol="0">
            <a:spAutoFit/>
          </a:bodyPr>
          <a:lstStyle/>
          <a:p>
            <a:pPr marL="457200" lvl="1" indent="0">
              <a:buNone/>
            </a:pPr>
            <a:r>
              <a:rPr lang="en-QA" sz="2000" dirty="0">
                <a:latin typeface="Times New Roman" panose="02020603050405020304" pitchFamily="18" charset="0"/>
                <a:cs typeface="Times New Roman" panose="02020603050405020304" pitchFamily="18" charset="0"/>
              </a:rPr>
              <a:t>Bayesian Inverse RL </a:t>
            </a:r>
            <a:r>
              <a:rPr lang="en-QA" sz="2000" dirty="0">
                <a:solidFill>
                  <a:schemeClr val="accent3"/>
                </a:solidFill>
                <a:latin typeface="Times New Roman" panose="02020603050405020304" pitchFamily="18" charset="0"/>
                <a:cs typeface="Times New Roman" panose="02020603050405020304" pitchFamily="18" charset="0"/>
              </a:rPr>
              <a:t>[</a:t>
            </a:r>
            <a:r>
              <a:rPr lang="en-US" sz="2000" dirty="0">
                <a:solidFill>
                  <a:schemeClr val="accent3"/>
                </a:solidFill>
                <a:latin typeface="Times New Roman" panose="02020603050405020304" pitchFamily="18" charset="0"/>
                <a:cs typeface="Times New Roman" panose="02020603050405020304" pitchFamily="18" charset="0"/>
              </a:rPr>
              <a:t>Ramachandran, IJCAI 2007</a:t>
            </a:r>
            <a:r>
              <a:rPr lang="en-QA" sz="2000" dirty="0">
                <a:solidFill>
                  <a:schemeClr val="accent3"/>
                </a:solidFill>
                <a:latin typeface="Times New Roman" panose="02020603050405020304" pitchFamily="18" charset="0"/>
                <a:cs typeface="Times New Roman" panose="02020603050405020304" pitchFamily="18" charset="0"/>
              </a:rPr>
              <a:t>]</a:t>
            </a:r>
          </a:p>
          <a:p>
            <a:pPr marL="457200" lvl="1" indent="0">
              <a:buNone/>
            </a:pPr>
            <a:r>
              <a:rPr lang="en-QA" sz="2000" dirty="0">
                <a:latin typeface="Times New Roman" panose="02020603050405020304" pitchFamily="18" charset="0"/>
                <a:cs typeface="Times New Roman" panose="02020603050405020304" pitchFamily="18" charset="0"/>
              </a:rPr>
              <a:t>Variational Auto-Encoders </a:t>
            </a:r>
            <a:r>
              <a:rPr lang="en-QA" sz="2000" dirty="0">
                <a:solidFill>
                  <a:schemeClr val="accent3"/>
                </a:solidFill>
                <a:latin typeface="Times New Roman" panose="02020603050405020304" pitchFamily="18" charset="0"/>
                <a:cs typeface="Times New Roman" panose="02020603050405020304" pitchFamily="18" charset="0"/>
              </a:rPr>
              <a:t>[Kingma, ICLR 14]</a:t>
            </a:r>
          </a:p>
        </p:txBody>
      </p:sp>
    </p:spTree>
    <p:extLst>
      <p:ext uri="{BB962C8B-B14F-4D97-AF65-F5344CB8AC3E}">
        <p14:creationId xmlns:p14="http://schemas.microsoft.com/office/powerpoint/2010/main" val="31737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B5A4-4E18-ED4F-36EA-0197315C39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ED87FA-F5ED-3F07-A70D-0F800984E023}"/>
              </a:ext>
            </a:extLst>
          </p:cNvPr>
          <p:cNvSpPr txBox="1"/>
          <p:nvPr/>
        </p:nvSpPr>
        <p:spPr>
          <a:xfrm>
            <a:off x="4063585" y="1412632"/>
            <a:ext cx="4064831"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Parametrized Variational Inference</a:t>
            </a:r>
          </a:p>
        </p:txBody>
      </p:sp>
      <p:sp>
        <p:nvSpPr>
          <p:cNvPr id="8" name="TextBox 7">
            <a:extLst>
              <a:ext uri="{FF2B5EF4-FFF2-40B4-BE49-F238E27FC236}">
                <a16:creationId xmlns:a16="http://schemas.microsoft.com/office/drawing/2014/main" id="{CA167E12-DBD9-D599-9A17-0584896D9A68}"/>
              </a:ext>
            </a:extLst>
          </p:cNvPr>
          <p:cNvSpPr txBox="1"/>
          <p:nvPr/>
        </p:nvSpPr>
        <p:spPr>
          <a:xfrm>
            <a:off x="7308878" y="4025499"/>
            <a:ext cx="4228337"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Particle-Based Variational Inference </a:t>
            </a:r>
          </a:p>
        </p:txBody>
      </p:sp>
      <p:sp>
        <p:nvSpPr>
          <p:cNvPr id="2" name="Title 1">
            <a:extLst>
              <a:ext uri="{FF2B5EF4-FFF2-40B4-BE49-F238E27FC236}">
                <a16:creationId xmlns:a16="http://schemas.microsoft.com/office/drawing/2014/main" id="{F11C5123-1E7F-3850-1EF0-2718530199C5}"/>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p:grpSp>
        <p:nvGrpSpPr>
          <p:cNvPr id="24" name="Group 23">
            <a:extLst>
              <a:ext uri="{FF2B5EF4-FFF2-40B4-BE49-F238E27FC236}">
                <a16:creationId xmlns:a16="http://schemas.microsoft.com/office/drawing/2014/main" id="{65B0D1F3-4092-532D-CAE3-7121EE5A4616}"/>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65B02BAE-E14B-4F1B-BC84-CA9C5D378109}"/>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8DBB98-364C-6900-9F1A-53AF6FD144FB}"/>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AA8DBB98-364C-6900-9F1A-53AF6FD144FB}"/>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83462F17-8EF5-AEC5-C391-9B371872C05D}"/>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C44394CA-25FF-4B76-9C70-AF3A5A523B7F}"/>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sp>
        <p:nvSpPr>
          <p:cNvPr id="25" name="TextBox 24">
            <a:extLst>
              <a:ext uri="{FF2B5EF4-FFF2-40B4-BE49-F238E27FC236}">
                <a16:creationId xmlns:a16="http://schemas.microsoft.com/office/drawing/2014/main" id="{960F1A2E-C340-4EA6-3DB9-E588BFECB263}"/>
              </a:ext>
            </a:extLst>
          </p:cNvPr>
          <p:cNvSpPr txBox="1"/>
          <p:nvPr/>
        </p:nvSpPr>
        <p:spPr>
          <a:xfrm>
            <a:off x="461430" y="4025499"/>
            <a:ext cx="4358886"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Markov Chain Monte Carlo (MCMC)</a:t>
            </a:r>
          </a:p>
        </p:txBody>
      </p:sp>
      <p:pic>
        <p:nvPicPr>
          <p:cNvPr id="3" name="Picture 2" descr="A picture containing bubble chart&#10;&#10;Description automatically generated">
            <a:extLst>
              <a:ext uri="{FF2B5EF4-FFF2-40B4-BE49-F238E27FC236}">
                <a16:creationId xmlns:a16="http://schemas.microsoft.com/office/drawing/2014/main" id="{E7BDDF99-677E-3A34-9857-34F3E3B47EC2}"/>
              </a:ext>
            </a:extLst>
          </p:cNvPr>
          <p:cNvPicPr>
            <a:picLocks noChangeAspect="1"/>
          </p:cNvPicPr>
          <p:nvPr/>
        </p:nvPicPr>
        <p:blipFill>
          <a:blip r:embed="rId4"/>
          <a:stretch>
            <a:fillRect/>
          </a:stretch>
        </p:blipFill>
        <p:spPr>
          <a:xfrm>
            <a:off x="7931780" y="4538857"/>
            <a:ext cx="2982532" cy="2180977"/>
          </a:xfrm>
          <a:prstGeom prst="rect">
            <a:avLst/>
          </a:prstGeom>
        </p:spPr>
      </p:pic>
      <p:pic>
        <p:nvPicPr>
          <p:cNvPr id="4" name="Picture 3">
            <a:extLst>
              <a:ext uri="{FF2B5EF4-FFF2-40B4-BE49-F238E27FC236}">
                <a16:creationId xmlns:a16="http://schemas.microsoft.com/office/drawing/2014/main" id="{1CB40F18-96EF-F651-FBFE-3C2C221AEA08}"/>
              </a:ext>
            </a:extLst>
          </p:cNvPr>
          <p:cNvPicPr>
            <a:picLocks noChangeAspect="1"/>
          </p:cNvPicPr>
          <p:nvPr/>
        </p:nvPicPr>
        <p:blipFill>
          <a:blip r:embed="rId5"/>
          <a:stretch>
            <a:fillRect/>
          </a:stretch>
        </p:blipFill>
        <p:spPr>
          <a:xfrm>
            <a:off x="4536296" y="1925990"/>
            <a:ext cx="3119408" cy="1833133"/>
          </a:xfrm>
          <a:prstGeom prst="rect">
            <a:avLst/>
          </a:prstGeom>
        </p:spPr>
      </p:pic>
      <p:pic>
        <p:nvPicPr>
          <p:cNvPr id="5" name="Picture 4" descr="A diagram of circles with numbers&#10;&#10;Description automatically generated">
            <a:extLst>
              <a:ext uri="{FF2B5EF4-FFF2-40B4-BE49-F238E27FC236}">
                <a16:creationId xmlns:a16="http://schemas.microsoft.com/office/drawing/2014/main" id="{35AE723E-8EF3-C6E9-2907-C984F0D7B447}"/>
              </a:ext>
            </a:extLst>
          </p:cNvPr>
          <p:cNvPicPr>
            <a:picLocks noChangeAspect="1"/>
          </p:cNvPicPr>
          <p:nvPr/>
        </p:nvPicPr>
        <p:blipFill>
          <a:blip r:embed="rId6"/>
          <a:stretch>
            <a:fillRect/>
          </a:stretch>
        </p:blipFill>
        <p:spPr>
          <a:xfrm>
            <a:off x="1149607" y="4538857"/>
            <a:ext cx="2982532" cy="2182898"/>
          </a:xfrm>
          <a:prstGeom prst="rect">
            <a:avLst/>
          </a:prstGeom>
        </p:spPr>
      </p:pic>
      <p:sp>
        <p:nvSpPr>
          <p:cNvPr id="9" name="Rectangle 8">
            <a:extLst>
              <a:ext uri="{FF2B5EF4-FFF2-40B4-BE49-F238E27FC236}">
                <a16:creationId xmlns:a16="http://schemas.microsoft.com/office/drawing/2014/main" id="{F951AF26-24E9-140A-719D-0312242468A8}"/>
              </a:ext>
            </a:extLst>
          </p:cNvPr>
          <p:cNvSpPr/>
          <p:nvPr/>
        </p:nvSpPr>
        <p:spPr>
          <a:xfrm>
            <a:off x="4051059" y="1408584"/>
            <a:ext cx="4064831" cy="2474484"/>
          </a:xfrm>
          <a:prstGeom prst="rect">
            <a:avLst/>
          </a:prstGeom>
          <a:noFill/>
          <a:ln w="349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180287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AB1F-F051-09B6-6543-3BF0E7B03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2C681-A548-2FC5-AD77-5F8B01EEDF4A}"/>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New Roman" panose="02020603050405020304" pitchFamily="18" charset="0"/>
                <a:cs typeface="Times New Roman" panose="02020603050405020304" pitchFamily="18" charset="0"/>
              </a:rPr>
              <a:t>Parametrized</a:t>
            </a:r>
            <a:r>
              <a:rPr lang="en-QA" sz="3200" b="1" dirty="0">
                <a:solidFill>
                  <a:schemeClr val="accent1"/>
                </a:solidFill>
                <a:latin typeface="Times New Roman" panose="02020603050405020304" pitchFamily="18" charset="0"/>
                <a:cs typeface="Times New Roman" panose="02020603050405020304" pitchFamily="18" charset="0"/>
              </a:rPr>
              <a:t> </a:t>
            </a:r>
            <a:r>
              <a:rPr lang="en-QA" sz="3200" dirty="0">
                <a:latin typeface="Times New Roman" panose="02020603050405020304" pitchFamily="18" charset="0"/>
                <a:cs typeface="Times New Roman" panose="02020603050405020304" pitchFamily="18" charset="0"/>
              </a:rPr>
              <a:t>Variational Inference</a:t>
            </a:r>
          </a:p>
        </p:txBody>
      </p:sp>
      <p:grpSp>
        <p:nvGrpSpPr>
          <p:cNvPr id="24" name="Group 23">
            <a:extLst>
              <a:ext uri="{FF2B5EF4-FFF2-40B4-BE49-F238E27FC236}">
                <a16:creationId xmlns:a16="http://schemas.microsoft.com/office/drawing/2014/main" id="{9B343A88-118D-FF72-D63A-43B5E62ECE29}"/>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921AE5FB-D8C4-A56F-DFB6-E82E98CE05E7}"/>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2CAD6ED-D3B3-9182-706E-1E163F7786A8}"/>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E2CAD6ED-D3B3-9182-706E-1E163F7786A8}"/>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BC1D96E2-FC56-4D0B-C0C9-EF2B80246C61}"/>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D9378049-8AD4-95FC-1CA8-D54912B723A6}"/>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sp>
        <p:nvSpPr>
          <p:cNvPr id="3" name="TextBox 2">
            <a:extLst>
              <a:ext uri="{FF2B5EF4-FFF2-40B4-BE49-F238E27FC236}">
                <a16:creationId xmlns:a16="http://schemas.microsoft.com/office/drawing/2014/main" id="{8AEC91C7-864D-51AE-1B34-C2B796C9BA57}"/>
              </a:ext>
            </a:extLst>
          </p:cNvPr>
          <p:cNvSpPr txBox="1"/>
          <p:nvPr/>
        </p:nvSpPr>
        <p:spPr>
          <a:xfrm>
            <a:off x="158532" y="5874420"/>
            <a:ext cx="7183174" cy="70788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Fast sampling (scalable)</a:t>
            </a:r>
          </a:p>
          <a:p>
            <a:r>
              <a:rPr lang="en-US" sz="2000" dirty="0">
                <a:latin typeface="Times New Roman" panose="02020603050405020304" pitchFamily="18" charset="0"/>
                <a:cs typeface="Times New Roman" panose="02020603050405020304" pitchFamily="18" charset="0"/>
              </a:rPr>
              <a:t>❌ No convergence guarantees</a:t>
            </a:r>
            <a:endParaRPr lang="en-QA"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61D1E56-678E-BFCF-0BED-795DE1D6B1AD}"/>
              </a:ext>
            </a:extLst>
          </p:cNvPr>
          <p:cNvSpPr txBox="1"/>
          <p:nvPr/>
        </p:nvSpPr>
        <p:spPr>
          <a:xfrm>
            <a:off x="4072033" y="1881422"/>
            <a:ext cx="3555762" cy="369332"/>
          </a:xfrm>
          <a:prstGeom prst="rect">
            <a:avLst/>
          </a:prstGeom>
          <a:noFill/>
        </p:spPr>
        <p:txBody>
          <a:bodyPr wrap="square" rtlCol="0">
            <a:spAutoFit/>
          </a:bodyPr>
          <a:lstStyle/>
          <a:p>
            <a:r>
              <a:rPr lang="en-QA"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5B17DB-D887-7615-AC84-44D20140953F}"/>
                  </a:ext>
                </a:extLst>
              </p:cNvPr>
              <p:cNvSpPr txBox="1"/>
              <p:nvPr/>
            </p:nvSpPr>
            <p:spPr>
              <a:xfrm>
                <a:off x="75400" y="1481866"/>
                <a:ext cx="12033470" cy="412074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Given a set of distributions </a:t>
                </a:r>
                <a14:m>
                  <m:oMath xmlns:m="http://schemas.openxmlformats.org/officeDocument/2006/math">
                    <m:r>
                      <a:rPr lang="en-US" sz="2000" i="1" smtClean="0">
                        <a:solidFill>
                          <a:schemeClr val="accent2"/>
                        </a:solidFill>
                        <a:latin typeface="Cambria Math" panose="02040503050406030204" pitchFamily="18" charset="0"/>
                        <a:ea typeface="Cambria Math" panose="02040503050406030204" pitchFamily="18" charset="0"/>
                      </a:rPr>
                      <m:t>𝒬</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 searches for </a:t>
                </a:r>
                <a14:m>
                  <m:oMath xmlns:m="http://schemas.openxmlformats.org/officeDocument/2006/math">
                    <m:sSup>
                      <m:sSupPr>
                        <m:ctrlPr>
                          <a:rPr lang="en-US" sz="2000" i="1">
                            <a:solidFill>
                              <a:schemeClr val="accent2"/>
                            </a:solidFill>
                            <a:latin typeface="Cambria Math" panose="02040503050406030204" pitchFamily="18" charset="0"/>
                          </a:rPr>
                        </m:ctrlPr>
                      </m:sSupPr>
                      <m:e>
                        <m:r>
                          <a:rPr lang="en-US" sz="2000" i="1">
                            <a:solidFill>
                              <a:schemeClr val="accent2"/>
                            </a:solidFill>
                            <a:latin typeface="Cambria Math" panose="02040503050406030204" pitchFamily="18" charset="0"/>
                          </a:rPr>
                          <m:t>𝑞</m:t>
                        </m:r>
                      </m:e>
                      <m:sup>
                        <m:r>
                          <a:rPr lang="en-US" sz="2000" i="1">
                            <a:solidFill>
                              <a:schemeClr val="accent2"/>
                            </a:solidFill>
                            <a:latin typeface="Cambria Math" panose="02040503050406030204" pitchFamily="18" charset="0"/>
                          </a:rPr>
                          <m:t>∗</m:t>
                        </m:r>
                      </m:sup>
                    </m:sSup>
                    <m:r>
                      <a:rPr lang="en-US" sz="2000" b="0" i="1" smtClean="0">
                        <a:solidFill>
                          <a:schemeClr val="accent2"/>
                        </a:solidFill>
                        <a:latin typeface="Cambria Math" panose="02040503050406030204" pitchFamily="18" charset="0"/>
                      </a:rPr>
                      <m:t>∈</m:t>
                    </m:r>
                    <m:r>
                      <a:rPr lang="en-US" sz="2000" i="1" smtClean="0">
                        <a:solidFill>
                          <a:schemeClr val="accent2"/>
                        </a:solidFill>
                        <a:latin typeface="Cambria Math" panose="02040503050406030204" pitchFamily="18" charset="0"/>
                        <a:ea typeface="Cambria Math" panose="02040503050406030204" pitchFamily="18" charset="0"/>
                      </a:rPr>
                      <m:t>𝒬</m:t>
                    </m:r>
                  </m:oMath>
                </a14:m>
                <a:r>
                  <a:rPr lang="en-US" sz="2000" dirty="0">
                    <a:solidFill>
                      <a:schemeClr val="accent2"/>
                    </a:solidFill>
                    <a:latin typeface="Times New Roman" panose="02020603050405020304" pitchFamily="18" charset="0"/>
                    <a:ea typeface="Cambria Math" panose="02040503050406030204" pitchFamily="18" charset="0"/>
                    <a:cs typeface="Times New Roman" panose="02020603050405020304" pitchFamily="18" charset="0"/>
                  </a:rPr>
                  <a:t> </a:t>
                </a:r>
                <a:r>
                  <a:rPr lang="en-US" sz="2000" dirty="0">
                    <a:latin typeface="Times New Roman" panose="02020603050405020304" pitchFamily="18" charset="0"/>
                    <a:ea typeface="Cambria Math" panose="02040503050406030204" pitchFamily="18" charset="0"/>
                    <a:cs typeface="Times New Roman" panose="02020603050405020304" pitchFamily="18" charset="0"/>
                  </a:rPr>
                  <a:t>that best approximates</a:t>
                </a:r>
                <a14:m>
                  <m:oMath xmlns:m="http://schemas.openxmlformats.org/officeDocument/2006/math">
                    <m:r>
                      <a:rPr lang="en-US" sz="2000" i="1"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 </m:t>
                    </m:r>
                    <m:r>
                      <a:rPr lang="en-US"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𝑝</m:t>
                    </m:r>
                    <m:r>
                      <a:rPr lang="en-US" sz="20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via minimizing the KL divergence</a:t>
                </a:r>
              </a:p>
              <a:p>
                <a:pPr marL="342900" indent="-342900">
                  <a:buFont typeface="Arial" panose="020B0604020202020204" pitchFamily="34" charset="0"/>
                  <a:buChar char="•"/>
                </a:pP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smtClean="0">
                              <a:solidFill>
                                <a:schemeClr val="accent2"/>
                              </a:solidFill>
                              <a:latin typeface="Cambria Math" panose="02040503050406030204" pitchFamily="18" charset="0"/>
                            </a:rPr>
                          </m:ctrlPr>
                        </m:sSupPr>
                        <m:e>
                          <m:r>
                            <a:rPr lang="en-US" sz="2000" b="0" i="1" smtClean="0">
                              <a:solidFill>
                                <a:schemeClr val="accent2"/>
                              </a:solidFill>
                              <a:latin typeface="Cambria Math" panose="02040503050406030204" pitchFamily="18" charset="0"/>
                            </a:rPr>
                            <m:t>𝑞</m:t>
                          </m:r>
                        </m:e>
                        <m:sup>
                          <m:r>
                            <a:rPr lang="en-US" sz="2000" b="0" i="1" smtClean="0">
                              <a:solidFill>
                                <a:schemeClr val="accent2"/>
                              </a:solidFill>
                              <a:latin typeface="Cambria Math" panose="02040503050406030204" pitchFamily="18" charset="0"/>
                            </a:rPr>
                            <m:t>∗</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m:rPr>
                                  <m:sty m:val="p"/>
                                </m:rPr>
                                <a:rPr lang="en-US" sz="2000" i="0" smtClean="0">
                                  <a:latin typeface="Cambria Math" panose="02040503050406030204" pitchFamily="18" charset="0"/>
                                </a:rPr>
                                <m:t>arg</m:t>
                              </m:r>
                              <m:r>
                                <m:rPr>
                                  <m:sty m:val="p"/>
                                </m:rPr>
                                <a:rPr lang="en-US" sz="2000" b="0" i="0" smtClean="0">
                                  <a:latin typeface="Cambria Math" panose="02040503050406030204" pitchFamily="18" charset="0"/>
                                </a:rPr>
                                <m:t>min</m:t>
                              </m:r>
                            </m:e>
                            <m:sub>
                              <m:r>
                                <m:rPr>
                                  <m:sty m:val="p"/>
                                </m:rPr>
                                <a:rPr lang="en-US" sz="2000" b="0" i="0" smtClean="0">
                                  <a:solidFill>
                                    <a:schemeClr val="accent2"/>
                                  </a:solidFill>
                                  <a:latin typeface="Cambria Math" panose="02040503050406030204" pitchFamily="18" charset="0"/>
                                </a:rPr>
                                <m:t>q</m:t>
                              </m:r>
                              <m:r>
                                <a:rPr lang="en-US" sz="2000" b="0" i="0"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ea typeface="Cambria Math" panose="02040503050406030204" pitchFamily="18" charset="0"/>
                                </a:rPr>
                                <m:t>𝒬</m:t>
                              </m:r>
                            </m:sub>
                          </m:sSub>
                        </m:fName>
                        <m:e>
                          <m:r>
                            <m:rPr>
                              <m:sty m:val="p"/>
                            </m:rPr>
                            <a:rPr lang="en-US" sz="2000">
                              <a:latin typeface="Cambria Math" panose="02040503050406030204" pitchFamily="18" charset="0"/>
                            </a:rPr>
                            <m:t>KLD</m:t>
                          </m:r>
                          <m:d>
                            <m:dPr>
                              <m:ctrlPr>
                                <a:rPr lang="en-US" sz="2000" i="1">
                                  <a:latin typeface="Cambria Math" panose="02040503050406030204" pitchFamily="18" charset="0"/>
                                </a:rPr>
                              </m:ctrlPr>
                            </m:dPr>
                            <m:e>
                              <m:r>
                                <a:rPr lang="en-US" sz="2000" i="1" smtClean="0">
                                  <a:solidFill>
                                    <a:schemeClr val="accent2"/>
                                  </a:solidFill>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𝑝</m:t>
                              </m:r>
                            </m:e>
                          </m:d>
                        </m:e>
                      </m:func>
                      <m:r>
                        <a:rPr lang="en-US" sz="2000" b="0" i="1" smtClean="0">
                          <a:latin typeface="Cambria Math" panose="02040503050406030204" pitchFamily="18" charset="0"/>
                        </a:rPr>
                        <m:t> </m:t>
                      </m:r>
                    </m:oMath>
                  </m:oMathPara>
                </a14:m>
                <a:endParaRPr lang="en-US" sz="2000" b="0" dirty="0"/>
              </a:p>
              <a:p>
                <a:r>
                  <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 </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Requirements 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𝒬</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a closed form expression of the density</a:t>
                </a:r>
              </a:p>
              <a:p>
                <a:pPr marL="800100" lvl="1" indent="-342900">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easy to sample from </a:t>
                </a:r>
              </a:p>
              <a:p>
                <a:pPr marL="800100" lvl="1" indent="-342900">
                  <a:buFont typeface="Arial" panose="020B0604020202020204" pitchFamily="34" charset="0"/>
                  <a:buChar char="•"/>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Expressive</a:t>
                </a:r>
              </a:p>
              <a:p>
                <a:pPr marL="800100" lvl="1" indent="-342900">
                  <a:buAutoNum type="arabicPeriod"/>
                </a:pPr>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Pop</a:t>
                </a:r>
                <a:r>
                  <a:rPr lang="en-US" sz="2000" dirty="0">
                    <a:latin typeface="Times New Roman" panose="02020603050405020304" pitchFamily="18" charset="0"/>
                    <a:ea typeface="Cambria Math" panose="02040503050406030204" pitchFamily="18" charset="0"/>
                    <a:cs typeface="Times New Roman" panose="02020603050405020304" pitchFamily="18" charset="0"/>
                  </a:rPr>
                  <a:t>ular choices of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𝒬</m:t>
                    </m:r>
                  </m:oMath>
                </a14:m>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Gaussian distribution</a:t>
                </a:r>
              </a:p>
              <a:p>
                <a:pPr marL="800100" lvl="1" indent="-342900">
                  <a:buFont typeface="Arial" panose="020B0604020202020204" pitchFamily="34" charset="0"/>
                  <a:buChar char="•"/>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Normalizing flows</a:t>
                </a:r>
              </a:p>
            </p:txBody>
          </p:sp>
        </mc:Choice>
        <mc:Fallback xmlns="">
          <p:sp>
            <p:nvSpPr>
              <p:cNvPr id="5" name="TextBox 4">
                <a:extLst>
                  <a:ext uri="{FF2B5EF4-FFF2-40B4-BE49-F238E27FC236}">
                    <a16:creationId xmlns:a16="http://schemas.microsoft.com/office/drawing/2014/main" id="{1C5B17DB-D887-7615-AC84-44D20140953F}"/>
                  </a:ext>
                </a:extLst>
              </p:cNvPr>
              <p:cNvSpPr txBox="1">
                <a:spLocks noRot="1" noChangeAspect="1" noMove="1" noResize="1" noEditPoints="1" noAdjustHandles="1" noChangeArrowheads="1" noChangeShapeType="1" noTextEdit="1"/>
              </p:cNvSpPr>
              <p:nvPr/>
            </p:nvSpPr>
            <p:spPr>
              <a:xfrm>
                <a:off x="75400" y="1481866"/>
                <a:ext cx="12033470" cy="4120743"/>
              </a:xfrm>
              <a:prstGeom prst="rect">
                <a:avLst/>
              </a:prstGeom>
              <a:blipFill>
                <a:blip r:embed="rId4"/>
                <a:stretch>
                  <a:fillRect l="-421" t="-613" b="-1534"/>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D47B64D-31DE-761D-B5CC-C34C71540673}"/>
                  </a:ext>
                </a:extLst>
              </p:cNvPr>
              <p:cNvSpPr txBox="1"/>
              <p:nvPr/>
            </p:nvSpPr>
            <p:spPr>
              <a:xfrm>
                <a:off x="9241812" y="5505088"/>
                <a:ext cx="21119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oMath>
                  </m:oMathPara>
                </a14:m>
                <a:endParaRPr lang="en-QA" dirty="0"/>
              </a:p>
            </p:txBody>
          </p:sp>
        </mc:Choice>
        <mc:Fallback xmlns="">
          <p:sp>
            <p:nvSpPr>
              <p:cNvPr id="19" name="TextBox 18">
                <a:extLst>
                  <a:ext uri="{FF2B5EF4-FFF2-40B4-BE49-F238E27FC236}">
                    <a16:creationId xmlns:a16="http://schemas.microsoft.com/office/drawing/2014/main" id="{1D47B64D-31DE-761D-B5CC-C34C71540673}"/>
                  </a:ext>
                </a:extLst>
              </p:cNvPr>
              <p:cNvSpPr txBox="1">
                <a:spLocks noRot="1" noChangeAspect="1" noMove="1" noResize="1" noEditPoints="1" noAdjustHandles="1" noChangeArrowheads="1" noChangeShapeType="1" noTextEdit="1"/>
              </p:cNvSpPr>
              <p:nvPr/>
            </p:nvSpPr>
            <p:spPr>
              <a:xfrm>
                <a:off x="9241812" y="5505088"/>
                <a:ext cx="2111988" cy="369332"/>
              </a:xfrm>
              <a:prstGeom prst="rect">
                <a:avLst/>
              </a:prstGeom>
              <a:blipFill>
                <a:blip r:embed="rId5"/>
                <a:stretch>
                  <a:fillRect b="-16667"/>
                </a:stretch>
              </a:blipFill>
            </p:spPr>
            <p:txBody>
              <a:bodyPr/>
              <a:lstStyle/>
              <a:p>
                <a:r>
                  <a:rPr lang="en-Q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6EFEC7-D903-97A8-92C5-F3F612C85F21}"/>
                  </a:ext>
                </a:extLst>
              </p:cNvPr>
              <p:cNvSpPr txBox="1"/>
              <p:nvPr/>
            </p:nvSpPr>
            <p:spPr>
              <a:xfrm>
                <a:off x="9317990" y="5045433"/>
                <a:ext cx="1639616"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QA" dirty="0"/>
                  <a:t> </a:t>
                </a:r>
                <a:r>
                  <a:rPr lang="en-QA" dirty="0">
                    <a:latin typeface="Times New Roman" panose="02020603050405020304" pitchFamily="18" charset="0"/>
                    <a:cs typeface="Times New Roman" panose="02020603050405020304" pitchFamily="18" charset="0"/>
                  </a:rPr>
                  <a:t>is a GMM</a:t>
                </a:r>
              </a:p>
            </p:txBody>
          </p:sp>
        </mc:Choice>
        <mc:Fallback xmlns="">
          <p:sp>
            <p:nvSpPr>
              <p:cNvPr id="25" name="TextBox 24">
                <a:extLst>
                  <a:ext uri="{FF2B5EF4-FFF2-40B4-BE49-F238E27FC236}">
                    <a16:creationId xmlns:a16="http://schemas.microsoft.com/office/drawing/2014/main" id="{BE6EFEC7-D903-97A8-92C5-F3F612C85F21}"/>
                  </a:ext>
                </a:extLst>
              </p:cNvPr>
              <p:cNvSpPr txBox="1">
                <a:spLocks noRot="1" noChangeAspect="1" noMove="1" noResize="1" noEditPoints="1" noAdjustHandles="1" noChangeArrowheads="1" noChangeShapeType="1" noTextEdit="1"/>
              </p:cNvSpPr>
              <p:nvPr/>
            </p:nvSpPr>
            <p:spPr>
              <a:xfrm>
                <a:off x="9317990" y="5045433"/>
                <a:ext cx="1639616" cy="369332"/>
              </a:xfrm>
              <a:prstGeom prst="rect">
                <a:avLst/>
              </a:prstGeom>
              <a:blipFill>
                <a:blip r:embed="rId7"/>
                <a:stretch>
                  <a:fillRect t="-6667" r="-1527" b="-20000"/>
                </a:stretch>
              </a:blipFill>
            </p:spPr>
            <p:txBody>
              <a:bodyPr/>
              <a:lstStyle/>
              <a:p>
                <a:r>
                  <a:rPr lang="en-QA">
                    <a:noFill/>
                  </a:rPr>
                  <a:t> </a:t>
                </a:r>
              </a:p>
            </p:txBody>
          </p:sp>
        </mc:Fallback>
      </mc:AlternateContent>
      <p:pic>
        <p:nvPicPr>
          <p:cNvPr id="14" name="Picture 13">
            <a:extLst>
              <a:ext uri="{FF2B5EF4-FFF2-40B4-BE49-F238E27FC236}">
                <a16:creationId xmlns:a16="http://schemas.microsoft.com/office/drawing/2014/main" id="{DF6ABDCB-E598-E419-0DED-EA67FB1ECAE6}"/>
              </a:ext>
            </a:extLst>
          </p:cNvPr>
          <p:cNvPicPr>
            <a:picLocks noChangeAspect="1"/>
          </p:cNvPicPr>
          <p:nvPr/>
        </p:nvPicPr>
        <p:blipFill>
          <a:blip r:embed="rId8"/>
          <a:stretch>
            <a:fillRect/>
          </a:stretch>
        </p:blipFill>
        <p:spPr>
          <a:xfrm>
            <a:off x="8076417" y="2382516"/>
            <a:ext cx="4115583" cy="2418540"/>
          </a:xfrm>
          <a:prstGeom prst="rect">
            <a:avLst/>
          </a:prstGeom>
        </p:spPr>
      </p:pic>
    </p:spTree>
    <p:extLst>
      <p:ext uri="{BB962C8B-B14F-4D97-AF65-F5344CB8AC3E}">
        <p14:creationId xmlns:p14="http://schemas.microsoft.com/office/powerpoint/2010/main" val="277976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B5A4-4E18-ED4F-36EA-0197315C39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ED87FA-F5ED-3F07-A70D-0F800984E023}"/>
              </a:ext>
            </a:extLst>
          </p:cNvPr>
          <p:cNvSpPr txBox="1"/>
          <p:nvPr/>
        </p:nvSpPr>
        <p:spPr>
          <a:xfrm>
            <a:off x="4063585" y="1412632"/>
            <a:ext cx="4064831"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Parametrized Variational Inference</a:t>
            </a:r>
          </a:p>
        </p:txBody>
      </p:sp>
      <p:sp>
        <p:nvSpPr>
          <p:cNvPr id="8" name="TextBox 7">
            <a:extLst>
              <a:ext uri="{FF2B5EF4-FFF2-40B4-BE49-F238E27FC236}">
                <a16:creationId xmlns:a16="http://schemas.microsoft.com/office/drawing/2014/main" id="{CA167E12-DBD9-D599-9A17-0584896D9A68}"/>
              </a:ext>
            </a:extLst>
          </p:cNvPr>
          <p:cNvSpPr txBox="1"/>
          <p:nvPr/>
        </p:nvSpPr>
        <p:spPr>
          <a:xfrm>
            <a:off x="7308878" y="4025499"/>
            <a:ext cx="4228337"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Particle-Based Variational Inference </a:t>
            </a:r>
          </a:p>
        </p:txBody>
      </p:sp>
      <p:sp>
        <p:nvSpPr>
          <p:cNvPr id="2" name="Title 1">
            <a:extLst>
              <a:ext uri="{FF2B5EF4-FFF2-40B4-BE49-F238E27FC236}">
                <a16:creationId xmlns:a16="http://schemas.microsoft.com/office/drawing/2014/main" id="{F11C5123-1E7F-3850-1EF0-2718530199C5}"/>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p:grpSp>
        <p:nvGrpSpPr>
          <p:cNvPr id="24" name="Group 23">
            <a:extLst>
              <a:ext uri="{FF2B5EF4-FFF2-40B4-BE49-F238E27FC236}">
                <a16:creationId xmlns:a16="http://schemas.microsoft.com/office/drawing/2014/main" id="{65B0D1F3-4092-532D-CAE3-7121EE5A4616}"/>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65B02BAE-E14B-4F1B-BC84-CA9C5D378109}"/>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8DBB98-364C-6900-9F1A-53AF6FD144FB}"/>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AA8DBB98-364C-6900-9F1A-53AF6FD144FB}"/>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83462F17-8EF5-AEC5-C391-9B371872C05D}"/>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C44394CA-25FF-4B76-9C70-AF3A5A523B7F}"/>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sp>
        <p:nvSpPr>
          <p:cNvPr id="25" name="TextBox 24">
            <a:extLst>
              <a:ext uri="{FF2B5EF4-FFF2-40B4-BE49-F238E27FC236}">
                <a16:creationId xmlns:a16="http://schemas.microsoft.com/office/drawing/2014/main" id="{960F1A2E-C340-4EA6-3DB9-E588BFECB263}"/>
              </a:ext>
            </a:extLst>
          </p:cNvPr>
          <p:cNvSpPr txBox="1"/>
          <p:nvPr/>
        </p:nvSpPr>
        <p:spPr>
          <a:xfrm>
            <a:off x="461430" y="4025499"/>
            <a:ext cx="4358886"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Markov Chain Monte Carlo (MCMC)</a:t>
            </a:r>
          </a:p>
        </p:txBody>
      </p:sp>
      <p:pic>
        <p:nvPicPr>
          <p:cNvPr id="3" name="Picture 2" descr="A picture containing bubble chart&#10;&#10;Description automatically generated">
            <a:extLst>
              <a:ext uri="{FF2B5EF4-FFF2-40B4-BE49-F238E27FC236}">
                <a16:creationId xmlns:a16="http://schemas.microsoft.com/office/drawing/2014/main" id="{E7BDDF99-677E-3A34-9857-34F3E3B47EC2}"/>
              </a:ext>
            </a:extLst>
          </p:cNvPr>
          <p:cNvPicPr>
            <a:picLocks noChangeAspect="1"/>
          </p:cNvPicPr>
          <p:nvPr/>
        </p:nvPicPr>
        <p:blipFill>
          <a:blip r:embed="rId4"/>
          <a:stretch>
            <a:fillRect/>
          </a:stretch>
        </p:blipFill>
        <p:spPr>
          <a:xfrm>
            <a:off x="7931780" y="4538857"/>
            <a:ext cx="2982532" cy="2180977"/>
          </a:xfrm>
          <a:prstGeom prst="rect">
            <a:avLst/>
          </a:prstGeom>
        </p:spPr>
      </p:pic>
      <p:pic>
        <p:nvPicPr>
          <p:cNvPr id="4" name="Picture 3">
            <a:extLst>
              <a:ext uri="{FF2B5EF4-FFF2-40B4-BE49-F238E27FC236}">
                <a16:creationId xmlns:a16="http://schemas.microsoft.com/office/drawing/2014/main" id="{1CB40F18-96EF-F651-FBFE-3C2C221AEA08}"/>
              </a:ext>
            </a:extLst>
          </p:cNvPr>
          <p:cNvPicPr>
            <a:picLocks noChangeAspect="1"/>
          </p:cNvPicPr>
          <p:nvPr/>
        </p:nvPicPr>
        <p:blipFill>
          <a:blip r:embed="rId5"/>
          <a:stretch>
            <a:fillRect/>
          </a:stretch>
        </p:blipFill>
        <p:spPr>
          <a:xfrm>
            <a:off x="4536296" y="1925990"/>
            <a:ext cx="3119408" cy="1833133"/>
          </a:xfrm>
          <a:prstGeom prst="rect">
            <a:avLst/>
          </a:prstGeom>
        </p:spPr>
      </p:pic>
      <p:pic>
        <p:nvPicPr>
          <p:cNvPr id="5" name="Picture 4" descr="A diagram of circles with numbers&#10;&#10;Description automatically generated">
            <a:extLst>
              <a:ext uri="{FF2B5EF4-FFF2-40B4-BE49-F238E27FC236}">
                <a16:creationId xmlns:a16="http://schemas.microsoft.com/office/drawing/2014/main" id="{35AE723E-8EF3-C6E9-2907-C984F0D7B447}"/>
              </a:ext>
            </a:extLst>
          </p:cNvPr>
          <p:cNvPicPr>
            <a:picLocks noChangeAspect="1"/>
          </p:cNvPicPr>
          <p:nvPr/>
        </p:nvPicPr>
        <p:blipFill>
          <a:blip r:embed="rId6"/>
          <a:stretch>
            <a:fillRect/>
          </a:stretch>
        </p:blipFill>
        <p:spPr>
          <a:xfrm>
            <a:off x="1149607" y="4538857"/>
            <a:ext cx="2982532" cy="2182898"/>
          </a:xfrm>
          <a:prstGeom prst="rect">
            <a:avLst/>
          </a:prstGeom>
        </p:spPr>
      </p:pic>
      <p:sp>
        <p:nvSpPr>
          <p:cNvPr id="6" name="Rectangle 5">
            <a:extLst>
              <a:ext uri="{FF2B5EF4-FFF2-40B4-BE49-F238E27FC236}">
                <a16:creationId xmlns:a16="http://schemas.microsoft.com/office/drawing/2014/main" id="{50CC6BDC-8823-1D94-8D51-0125418FDAB6}"/>
              </a:ext>
            </a:extLst>
          </p:cNvPr>
          <p:cNvSpPr/>
          <p:nvPr/>
        </p:nvSpPr>
        <p:spPr>
          <a:xfrm>
            <a:off x="471465" y="4025499"/>
            <a:ext cx="4348851" cy="2749480"/>
          </a:xfrm>
          <a:prstGeom prst="rect">
            <a:avLst/>
          </a:prstGeom>
          <a:noFill/>
          <a:ln w="349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424822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5ABAC-4855-9435-5845-7AD98A7D0FD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339C7CB-F879-C774-A482-78801E9A3A7B}"/>
              </a:ext>
            </a:extLst>
          </p:cNvPr>
          <p:cNvSpPr txBox="1"/>
          <p:nvPr/>
        </p:nvSpPr>
        <p:spPr>
          <a:xfrm>
            <a:off x="342148" y="2401180"/>
            <a:ext cx="3621504" cy="400110"/>
          </a:xfrm>
          <a:prstGeom prst="rect">
            <a:avLst/>
          </a:prstGeom>
          <a:noFill/>
        </p:spPr>
        <p:txBody>
          <a:bodyPr wrap="none" rtlCol="0">
            <a:spAutoFit/>
          </a:bodyPr>
          <a:lstStyle/>
          <a:p>
            <a:pPr marL="342900" indent="-34290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SGLD </a:t>
            </a:r>
            <a:r>
              <a:rPr lang="en-QA" sz="2000" dirty="0">
                <a:solidFill>
                  <a:schemeClr val="bg2">
                    <a:lumMod val="50000"/>
                  </a:schemeClr>
                </a:solidFill>
                <a:latin typeface="Times New Roman" panose="02020603050405020304" pitchFamily="18" charset="0"/>
                <a:cs typeface="Times New Roman" panose="02020603050405020304" pitchFamily="18" charset="0"/>
              </a:rPr>
              <a:t>[Langevin </a:t>
            </a:r>
            <a:r>
              <a:rPr lang="en-US" sz="2000" i="1" dirty="0">
                <a:solidFill>
                  <a:schemeClr val="bg2">
                    <a:lumMod val="50000"/>
                  </a:schemeClr>
                </a:solidFill>
                <a:latin typeface="Times New Roman" panose="02020603050405020304" pitchFamily="18" charset="0"/>
                <a:cs typeface="Times New Roman" panose="02020603050405020304" pitchFamily="18" charset="0"/>
              </a:rPr>
              <a:t>et al.</a:t>
            </a:r>
            <a:r>
              <a:rPr lang="en-US" sz="2000" dirty="0">
                <a:solidFill>
                  <a:schemeClr val="bg2">
                    <a:lumMod val="50000"/>
                  </a:schemeClr>
                </a:solidFill>
                <a:latin typeface="Times New Roman" panose="02020603050405020304" pitchFamily="18" charset="0"/>
                <a:cs typeface="Times New Roman" panose="02020603050405020304" pitchFamily="18" charset="0"/>
              </a:rPr>
              <a:t>,</a:t>
            </a:r>
            <a:r>
              <a:rPr lang="en-QA" sz="2000" dirty="0">
                <a:solidFill>
                  <a:schemeClr val="bg2">
                    <a:lumMod val="50000"/>
                  </a:schemeClr>
                </a:solidFill>
                <a:latin typeface="Times New Roman" panose="02020603050405020304" pitchFamily="18" charset="0"/>
                <a:cs typeface="Times New Roman" panose="02020603050405020304" pitchFamily="18" charset="0"/>
              </a:rPr>
              <a:t> 1908]</a:t>
            </a:r>
          </a:p>
        </p:txBody>
      </p:sp>
      <p:sp>
        <p:nvSpPr>
          <p:cNvPr id="2" name="Title 1">
            <a:extLst>
              <a:ext uri="{FF2B5EF4-FFF2-40B4-BE49-F238E27FC236}">
                <a16:creationId xmlns:a16="http://schemas.microsoft.com/office/drawing/2014/main" id="{7F9FCDB9-52AF-E013-AB6F-8B3C3BB36AAE}"/>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Markov Chain Monte Carlo (MCMC)</a:t>
            </a:r>
          </a:p>
        </p:txBody>
      </p:sp>
      <p:grpSp>
        <p:nvGrpSpPr>
          <p:cNvPr id="24" name="Group 23">
            <a:extLst>
              <a:ext uri="{FF2B5EF4-FFF2-40B4-BE49-F238E27FC236}">
                <a16:creationId xmlns:a16="http://schemas.microsoft.com/office/drawing/2014/main" id="{D0D795B9-2AB8-BC6D-DBE3-D2B0998C1886}"/>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258DC99A-A616-3EA5-BD9F-6AC4FD041294}"/>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C122AB-1AC7-DF0A-D773-3D5355027CAE}"/>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97C122AB-1AC7-DF0A-D773-3D5355027CAE}"/>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E80353B3-C26F-0A08-AF9E-66ACA1410167}"/>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B3AF855F-C8AF-BE8B-6912-92D828DEBA91}"/>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B0575F2-B34E-D8DE-BE5F-9624CC2AD662}"/>
                  </a:ext>
                </a:extLst>
              </p:cNvPr>
              <p:cNvSpPr txBox="1"/>
              <p:nvPr/>
            </p:nvSpPr>
            <p:spPr>
              <a:xfrm>
                <a:off x="1266091" y="3200903"/>
                <a:ext cx="6373283" cy="379784"/>
              </a:xfrm>
              <a:prstGeom prst="rect">
                <a:avLst/>
              </a:prstGeom>
              <a:noFill/>
            </p:spPr>
            <p:txBody>
              <a:bodyPr wrap="none" lIns="0" tIns="0" rIns="0" bIns="0" rtlCol="0">
                <a:spAutoFit/>
              </a:bodyPr>
              <a:lstStyle/>
              <a:p>
                <a:pPr algn="ct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r>
                      <a:rPr lang="en-US" sz="2000" b="0" i="1" smtClean="0">
                        <a:latin typeface="Cambria Math" panose="02040503050406030204" pitchFamily="18" charset="0"/>
                      </a:rPr>
                      <m:t>𝜂</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sup>
                        </m:sSup>
                      </m:sub>
                    </m:sSub>
                    <m:r>
                      <m:rPr>
                        <m:sty m:val="p"/>
                      </m:rPr>
                      <a:rPr lang="en-US" sz="2000" b="0" i="0" smtClean="0">
                        <a:latin typeface="Cambria Math" panose="02040503050406030204" pitchFamily="18" charset="0"/>
                      </a:rPr>
                      <m:t>log</m:t>
                    </m:r>
                    <m:r>
                      <a:rPr lang="en-US" sz="2000" b="0" i="0" smtClean="0">
                        <a:latin typeface="Cambria Math" panose="02040503050406030204" pitchFamily="18" charset="0"/>
                      </a:rPr>
                      <m:t>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sup>
                        </m:sSup>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i="1">
                            <a:latin typeface="Cambria Math" panose="02040503050406030204" pitchFamily="18" charset="0"/>
                          </a:rPr>
                          <m:t>𝜂</m:t>
                        </m:r>
                      </m:e>
                    </m:rad>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𝜖</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𝜖</m:t>
                        </m:r>
                      </m:e>
                      <m: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sz="2000" dirty="0">
                    <a:latin typeface="Cochocib Script Latin Pro" panose="020F0502020204030204" pitchFamily="34" charset="0"/>
                    <a:ea typeface="Brush Script MT" panose="03060802040406070304" pitchFamily="66" charset="-122"/>
                    <a:cs typeface="Cochocib Script Latin Pro" panose="020F050202020403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rPr>
                      <m:t>(0,</m:t>
                    </m:r>
                    <m:r>
                      <a:rPr lang="en-US" sz="2000" b="0" i="1" smtClean="0">
                        <a:latin typeface="Cambria Math" panose="02040503050406030204" pitchFamily="18" charset="0"/>
                      </a:rPr>
                      <m:t>𝐼</m:t>
                    </m:r>
                    <m:r>
                      <a:rPr lang="en-US" sz="2000" b="0" i="1" smtClean="0">
                        <a:latin typeface="Cambria Math" panose="02040503050406030204" pitchFamily="18" charset="0"/>
                      </a:rPr>
                      <m:t>)</m:t>
                    </m:r>
                  </m:oMath>
                </a14:m>
                <a:endParaRPr lang="en-QA" sz="2000" dirty="0"/>
              </a:p>
            </p:txBody>
          </p:sp>
        </mc:Choice>
        <mc:Fallback xmlns="">
          <p:sp>
            <p:nvSpPr>
              <p:cNvPr id="31" name="TextBox 30">
                <a:extLst>
                  <a:ext uri="{FF2B5EF4-FFF2-40B4-BE49-F238E27FC236}">
                    <a16:creationId xmlns:a16="http://schemas.microsoft.com/office/drawing/2014/main" id="{3B0575F2-B34E-D8DE-BE5F-9624CC2AD662}"/>
                  </a:ext>
                </a:extLst>
              </p:cNvPr>
              <p:cNvSpPr txBox="1">
                <a:spLocks noRot="1" noChangeAspect="1" noMove="1" noResize="1" noEditPoints="1" noAdjustHandles="1" noChangeArrowheads="1" noChangeShapeType="1" noTextEdit="1"/>
              </p:cNvSpPr>
              <p:nvPr/>
            </p:nvSpPr>
            <p:spPr>
              <a:xfrm>
                <a:off x="1266091" y="3200903"/>
                <a:ext cx="6373283" cy="379784"/>
              </a:xfrm>
              <a:prstGeom prst="rect">
                <a:avLst/>
              </a:prstGeom>
              <a:blipFill>
                <a:blip r:embed="rId4"/>
                <a:stretch>
                  <a:fillRect l="-596" r="-1392" b="-23333"/>
                </a:stretch>
              </a:blipFill>
            </p:spPr>
            <p:txBody>
              <a:bodyPr/>
              <a:lstStyle/>
              <a:p>
                <a:r>
                  <a:rPr lang="en-QA">
                    <a:noFill/>
                  </a:rPr>
                  <a:t> </a:t>
                </a:r>
              </a:p>
            </p:txBody>
          </p:sp>
        </mc:Fallback>
      </mc:AlternateContent>
      <p:sp>
        <p:nvSpPr>
          <p:cNvPr id="3" name="TextBox 2">
            <a:extLst>
              <a:ext uri="{FF2B5EF4-FFF2-40B4-BE49-F238E27FC236}">
                <a16:creationId xmlns:a16="http://schemas.microsoft.com/office/drawing/2014/main" id="{6D998926-24CA-2644-1205-8E9ECA064D72}"/>
              </a:ext>
            </a:extLst>
          </p:cNvPr>
          <p:cNvSpPr txBox="1"/>
          <p:nvPr/>
        </p:nvSpPr>
        <p:spPr>
          <a:xfrm>
            <a:off x="342148" y="5389121"/>
            <a:ext cx="5753852" cy="132343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Convergence guarantees </a:t>
            </a:r>
          </a:p>
          <a:p>
            <a:r>
              <a:rPr lang="en-US" sz="2000" dirty="0">
                <a:latin typeface="Times New Roman" panose="02020603050405020304" pitchFamily="18" charset="0"/>
                <a:cs typeface="Times New Roman" panose="02020603050405020304" pitchFamily="18" charset="0"/>
              </a:rPr>
              <a:t>❌ Hard to detect convergence</a:t>
            </a:r>
          </a:p>
          <a:p>
            <a:r>
              <a:rPr lang="en-US" sz="2000" dirty="0">
                <a:latin typeface="Times New Roman" panose="02020603050405020304" pitchFamily="18" charset="0"/>
                <a:cs typeface="Times New Roman" panose="02020603050405020304" pitchFamily="18" charset="0"/>
              </a:rPr>
              <a:t>❌ Slow sampling (not scalable)</a:t>
            </a:r>
          </a:p>
          <a:p>
            <a:r>
              <a:rPr lang="en-US" sz="2000" dirty="0">
                <a:latin typeface="Times New Roman" panose="02020603050405020304" pitchFamily="18" charset="0"/>
                <a:cs typeface="Times New Roman" panose="02020603050405020304" pitchFamily="18" charset="0"/>
              </a:rPr>
              <a:t>❌ Slow mixing (coverage of different modes)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9F5B6E-A99C-6103-13AC-2AB30F43E7C5}"/>
                  </a:ext>
                </a:extLst>
              </p:cNvPr>
              <p:cNvSpPr txBox="1"/>
              <p:nvPr/>
            </p:nvSpPr>
            <p:spPr>
              <a:xfrm>
                <a:off x="342148" y="1880599"/>
                <a:ext cx="8618193" cy="400110"/>
              </a:xfrm>
              <a:prstGeom prst="rect">
                <a:avLst/>
              </a:prstGeom>
              <a:noFill/>
            </p:spPr>
            <p:txBody>
              <a:bodyPr wrap="none" rtlCol="0">
                <a:spAutoFit/>
              </a:bodyPr>
              <a:lstStyle/>
              <a:p>
                <a:pPr marL="342900" indent="-342900">
                  <a:buFont typeface="Arial" panose="020B0604020202020204" pitchFamily="34" charset="0"/>
                  <a:buChar char="•"/>
                </a:pPr>
                <a:r>
                  <a:rPr lang="en-QA" sz="2000" dirty="0">
                    <a:latin typeface="Times New Roman" panose="02020603050405020304" pitchFamily="18" charset="0"/>
                    <a:cs typeface="Times New Roman" panose="02020603050405020304" pitchFamily="18" charset="0"/>
                  </a:rPr>
                  <a:t>Simulates a Markov Chain whose stationary distribution is close to the target </a:t>
                </a:r>
                <a14:m>
                  <m:oMath xmlns:m="http://schemas.openxmlformats.org/officeDocument/2006/math">
                    <m:r>
                      <a:rPr lang="en-QA" sz="2000" i="1" dirty="0" smtClean="0">
                        <a:latin typeface="Cambria Math" panose="02040503050406030204" pitchFamily="18" charset="0"/>
                      </a:rPr>
                      <m:t>𝑝</m:t>
                    </m:r>
                  </m:oMath>
                </a14:m>
                <a:endParaRPr lang="en-QA" sz="20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4D9F5B6E-A99C-6103-13AC-2AB30F43E7C5}"/>
                  </a:ext>
                </a:extLst>
              </p:cNvPr>
              <p:cNvSpPr txBox="1">
                <a:spLocks noRot="1" noChangeAspect="1" noMove="1" noResize="1" noEditPoints="1" noAdjustHandles="1" noChangeArrowheads="1" noChangeShapeType="1" noTextEdit="1"/>
              </p:cNvSpPr>
              <p:nvPr/>
            </p:nvSpPr>
            <p:spPr>
              <a:xfrm>
                <a:off x="342148" y="1880599"/>
                <a:ext cx="8618193" cy="400110"/>
              </a:xfrm>
              <a:prstGeom prst="rect">
                <a:avLst/>
              </a:prstGeom>
              <a:blipFill>
                <a:blip r:embed="rId5"/>
                <a:stretch>
                  <a:fillRect l="-441" t="-6061" b="-24242"/>
                </a:stretch>
              </a:blipFill>
            </p:spPr>
            <p:txBody>
              <a:bodyPr/>
              <a:lstStyle/>
              <a:p>
                <a:r>
                  <a:rPr lang="en-QA">
                    <a:noFill/>
                  </a:rPr>
                  <a:t> </a:t>
                </a:r>
              </a:p>
            </p:txBody>
          </p:sp>
        </mc:Fallback>
      </mc:AlternateContent>
      <p:grpSp>
        <p:nvGrpSpPr>
          <p:cNvPr id="11" name="Group 10">
            <a:extLst>
              <a:ext uri="{FF2B5EF4-FFF2-40B4-BE49-F238E27FC236}">
                <a16:creationId xmlns:a16="http://schemas.microsoft.com/office/drawing/2014/main" id="{8334B78D-5F34-1564-2F95-BC659156EF6E}"/>
              </a:ext>
            </a:extLst>
          </p:cNvPr>
          <p:cNvGrpSpPr/>
          <p:nvPr/>
        </p:nvGrpSpPr>
        <p:grpSpPr>
          <a:xfrm>
            <a:off x="2915143" y="3751067"/>
            <a:ext cx="1749624" cy="1178558"/>
            <a:chOff x="2915143" y="3751067"/>
            <a:chExt cx="1749624" cy="1178558"/>
          </a:xfrm>
        </p:grpSpPr>
        <p:sp>
          <p:nvSpPr>
            <p:cNvPr id="4" name="Left Brace 3">
              <a:extLst>
                <a:ext uri="{FF2B5EF4-FFF2-40B4-BE49-F238E27FC236}">
                  <a16:creationId xmlns:a16="http://schemas.microsoft.com/office/drawing/2014/main" id="{9D4E5B5F-6AFC-E67D-1A98-210CCE07DFCF}"/>
                </a:ext>
              </a:extLst>
            </p:cNvPr>
            <p:cNvSpPr/>
            <p:nvPr/>
          </p:nvSpPr>
          <p:spPr>
            <a:xfrm rot="16200000">
              <a:off x="3590834" y="3075376"/>
              <a:ext cx="398242" cy="1749624"/>
            </a:xfrm>
            <a:prstGeom prst="leftBrace">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solidFill>
                  <a:schemeClr val="accent1"/>
                </a:solidFill>
              </a:endParaRPr>
            </a:p>
          </p:txBody>
        </p:sp>
        <p:sp>
          <p:nvSpPr>
            <p:cNvPr id="9" name="TextBox 8">
              <a:extLst>
                <a:ext uri="{FF2B5EF4-FFF2-40B4-BE49-F238E27FC236}">
                  <a16:creationId xmlns:a16="http://schemas.microsoft.com/office/drawing/2014/main" id="{07DAAAFB-6758-28E4-97CF-13EC53B8DFBE}"/>
                </a:ext>
              </a:extLst>
            </p:cNvPr>
            <p:cNvSpPr txBox="1"/>
            <p:nvPr/>
          </p:nvSpPr>
          <p:spPr>
            <a:xfrm>
              <a:off x="3217522" y="4221739"/>
              <a:ext cx="1144865" cy="707886"/>
            </a:xfrm>
            <a:prstGeom prst="rect">
              <a:avLst/>
            </a:prstGeom>
            <a:noFill/>
          </p:spPr>
          <p:txBody>
            <a:bodyPr wrap="none" rtlCol="0">
              <a:spAutoFit/>
            </a:bodyPr>
            <a:lstStyle/>
            <a:p>
              <a:pPr algn="ctr"/>
              <a:r>
                <a:rPr lang="en-QA" sz="2000" dirty="0">
                  <a:solidFill>
                    <a:schemeClr val="accent1"/>
                  </a:solidFill>
                  <a:latin typeface="Times New Roman" panose="02020603050405020304" pitchFamily="18" charset="0"/>
                  <a:cs typeface="Times New Roman" panose="02020603050405020304" pitchFamily="18" charset="0"/>
                </a:rPr>
                <a:t>Gradient </a:t>
              </a:r>
            </a:p>
            <a:p>
              <a:pPr algn="ctr"/>
              <a:r>
                <a:rPr lang="en-QA" sz="2000" dirty="0">
                  <a:solidFill>
                    <a:schemeClr val="accent1"/>
                  </a:solidFill>
                  <a:latin typeface="Times New Roman" panose="02020603050405020304" pitchFamily="18" charset="0"/>
                  <a:cs typeface="Times New Roman" panose="02020603050405020304" pitchFamily="18" charset="0"/>
                </a:rPr>
                <a:t>Descent</a:t>
              </a:r>
            </a:p>
          </p:txBody>
        </p:sp>
      </p:grpSp>
      <p:grpSp>
        <p:nvGrpSpPr>
          <p:cNvPr id="14" name="Group 13">
            <a:extLst>
              <a:ext uri="{FF2B5EF4-FFF2-40B4-BE49-F238E27FC236}">
                <a16:creationId xmlns:a16="http://schemas.microsoft.com/office/drawing/2014/main" id="{8E05B977-3851-1A0F-FDF8-9091BCB27EFE}"/>
              </a:ext>
            </a:extLst>
          </p:cNvPr>
          <p:cNvGrpSpPr/>
          <p:nvPr/>
        </p:nvGrpSpPr>
        <p:grpSpPr>
          <a:xfrm>
            <a:off x="4524689" y="3751068"/>
            <a:ext cx="1781449" cy="1178557"/>
            <a:chOff x="4524689" y="3751068"/>
            <a:chExt cx="1781449" cy="1178557"/>
          </a:xfrm>
        </p:grpSpPr>
        <p:sp>
          <p:nvSpPr>
            <p:cNvPr id="5" name="Left Brace 4">
              <a:extLst>
                <a:ext uri="{FF2B5EF4-FFF2-40B4-BE49-F238E27FC236}">
                  <a16:creationId xmlns:a16="http://schemas.microsoft.com/office/drawing/2014/main" id="{E81F1B17-A09B-297A-ECFE-4D5DB68B7AD6}"/>
                </a:ext>
              </a:extLst>
            </p:cNvPr>
            <p:cNvSpPr/>
            <p:nvPr/>
          </p:nvSpPr>
          <p:spPr>
            <a:xfrm rot="16200000">
              <a:off x="5216292" y="3521391"/>
              <a:ext cx="398242" cy="857595"/>
            </a:xfrm>
            <a:prstGeom prst="leftBrace">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QA">
                <a:solidFill>
                  <a:schemeClr val="accent1"/>
                </a:solidFill>
              </a:endParaRPr>
            </a:p>
          </p:txBody>
        </p:sp>
        <p:sp>
          <p:nvSpPr>
            <p:cNvPr id="10" name="TextBox 9">
              <a:extLst>
                <a:ext uri="{FF2B5EF4-FFF2-40B4-BE49-F238E27FC236}">
                  <a16:creationId xmlns:a16="http://schemas.microsoft.com/office/drawing/2014/main" id="{12D05D70-7021-E268-571C-C584B74A64B9}"/>
                </a:ext>
              </a:extLst>
            </p:cNvPr>
            <p:cNvSpPr txBox="1"/>
            <p:nvPr/>
          </p:nvSpPr>
          <p:spPr>
            <a:xfrm>
              <a:off x="4524689" y="4221739"/>
              <a:ext cx="1781449" cy="707886"/>
            </a:xfrm>
            <a:prstGeom prst="rect">
              <a:avLst/>
            </a:prstGeom>
            <a:noFill/>
          </p:spPr>
          <p:txBody>
            <a:bodyPr wrap="none" rtlCol="0">
              <a:spAutoFit/>
            </a:bodyPr>
            <a:lstStyle/>
            <a:p>
              <a:pPr algn="ctr"/>
              <a:r>
                <a:rPr lang="en-QA" sz="2000" dirty="0">
                  <a:solidFill>
                    <a:schemeClr val="accent1"/>
                  </a:solidFill>
                  <a:latin typeface="Times New Roman" panose="02020603050405020304" pitchFamily="18" charset="0"/>
                  <a:cs typeface="Times New Roman" panose="02020603050405020304" pitchFamily="18" charset="0"/>
                </a:rPr>
                <a:t>Large Gaussian</a:t>
              </a:r>
            </a:p>
            <a:p>
              <a:pPr algn="ctr"/>
              <a:r>
                <a:rPr lang="en-QA" sz="2000" dirty="0">
                  <a:solidFill>
                    <a:schemeClr val="accent1"/>
                  </a:solidFill>
                  <a:latin typeface="Times New Roman" panose="02020603050405020304" pitchFamily="18" charset="0"/>
                  <a:cs typeface="Times New Roman" panose="02020603050405020304" pitchFamily="18" charset="0"/>
                </a:rPr>
                <a:t>Noise</a:t>
              </a:r>
            </a:p>
          </p:txBody>
        </p:sp>
      </p:grpSp>
      <p:pic>
        <p:nvPicPr>
          <p:cNvPr id="12" name="Picture 11" descr="A diagram of circles with numbers&#10;&#10;Description automatically generated">
            <a:extLst>
              <a:ext uri="{FF2B5EF4-FFF2-40B4-BE49-F238E27FC236}">
                <a16:creationId xmlns:a16="http://schemas.microsoft.com/office/drawing/2014/main" id="{71993787-1018-A5F3-F39E-67D7BDCF3A2D}"/>
              </a:ext>
            </a:extLst>
          </p:cNvPr>
          <p:cNvPicPr>
            <a:picLocks noChangeAspect="1"/>
          </p:cNvPicPr>
          <p:nvPr/>
        </p:nvPicPr>
        <p:blipFill>
          <a:blip r:embed="rId6"/>
          <a:stretch>
            <a:fillRect/>
          </a:stretch>
        </p:blipFill>
        <p:spPr>
          <a:xfrm>
            <a:off x="8413952" y="2601235"/>
            <a:ext cx="3628039" cy="2673292"/>
          </a:xfrm>
          <a:prstGeom prst="rect">
            <a:avLst/>
          </a:prstGeom>
        </p:spPr>
      </p:pic>
    </p:spTree>
    <p:extLst>
      <p:ext uri="{BB962C8B-B14F-4D97-AF65-F5344CB8AC3E}">
        <p14:creationId xmlns:p14="http://schemas.microsoft.com/office/powerpoint/2010/main" val="163525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B5A4-4E18-ED4F-36EA-0197315C39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ED87FA-F5ED-3F07-A70D-0F800984E023}"/>
              </a:ext>
            </a:extLst>
          </p:cNvPr>
          <p:cNvSpPr txBox="1"/>
          <p:nvPr/>
        </p:nvSpPr>
        <p:spPr>
          <a:xfrm>
            <a:off x="4063585" y="1412632"/>
            <a:ext cx="4064831"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Parametrized Variational Inference</a:t>
            </a:r>
          </a:p>
        </p:txBody>
      </p:sp>
      <p:sp>
        <p:nvSpPr>
          <p:cNvPr id="8" name="TextBox 7">
            <a:extLst>
              <a:ext uri="{FF2B5EF4-FFF2-40B4-BE49-F238E27FC236}">
                <a16:creationId xmlns:a16="http://schemas.microsoft.com/office/drawing/2014/main" id="{CA167E12-DBD9-D599-9A17-0584896D9A68}"/>
              </a:ext>
            </a:extLst>
          </p:cNvPr>
          <p:cNvSpPr txBox="1"/>
          <p:nvPr/>
        </p:nvSpPr>
        <p:spPr>
          <a:xfrm>
            <a:off x="7308878" y="4025499"/>
            <a:ext cx="4228337"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Particle-Based Variational Inference </a:t>
            </a:r>
          </a:p>
        </p:txBody>
      </p:sp>
      <p:sp>
        <p:nvSpPr>
          <p:cNvPr id="2" name="Title 1">
            <a:extLst>
              <a:ext uri="{FF2B5EF4-FFF2-40B4-BE49-F238E27FC236}">
                <a16:creationId xmlns:a16="http://schemas.microsoft.com/office/drawing/2014/main" id="{F11C5123-1E7F-3850-1EF0-2718530199C5}"/>
              </a:ext>
            </a:extLst>
          </p:cNvPr>
          <p:cNvSpPr txBox="1">
            <a:spLocks/>
          </p:cNvSpPr>
          <p:nvPr/>
        </p:nvSpPr>
        <p:spPr>
          <a:xfrm>
            <a:off x="838200" y="83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QA" sz="3200" dirty="0">
                <a:latin typeface="Times" pitchFamily="2" charset="0"/>
              </a:rPr>
              <a:t>Approximate Inference</a:t>
            </a:r>
          </a:p>
        </p:txBody>
      </p:sp>
      <p:grpSp>
        <p:nvGrpSpPr>
          <p:cNvPr id="24" name="Group 23">
            <a:extLst>
              <a:ext uri="{FF2B5EF4-FFF2-40B4-BE49-F238E27FC236}">
                <a16:creationId xmlns:a16="http://schemas.microsoft.com/office/drawing/2014/main" id="{65B0D1F3-4092-532D-CAE3-7121EE5A4616}"/>
              </a:ext>
            </a:extLst>
          </p:cNvPr>
          <p:cNvGrpSpPr/>
          <p:nvPr/>
        </p:nvGrpSpPr>
        <p:grpSpPr>
          <a:xfrm>
            <a:off x="9806343" y="84141"/>
            <a:ext cx="2302527" cy="1064090"/>
            <a:chOff x="9806343" y="84141"/>
            <a:chExt cx="2302527" cy="1064090"/>
          </a:xfrm>
        </p:grpSpPr>
        <p:grpSp>
          <p:nvGrpSpPr>
            <p:cNvPr id="23" name="Group 22">
              <a:extLst>
                <a:ext uri="{FF2B5EF4-FFF2-40B4-BE49-F238E27FC236}">
                  <a16:creationId xmlns:a16="http://schemas.microsoft.com/office/drawing/2014/main" id="{65B02BAE-E14B-4F1B-BC84-CA9C5D378109}"/>
                </a:ext>
              </a:extLst>
            </p:cNvPr>
            <p:cNvGrpSpPr/>
            <p:nvPr/>
          </p:nvGrpSpPr>
          <p:grpSpPr>
            <a:xfrm>
              <a:off x="9904265" y="138166"/>
              <a:ext cx="2123210" cy="996209"/>
              <a:chOff x="9959685" y="67881"/>
              <a:chExt cx="2123210" cy="996209"/>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8DBB98-364C-6900-9F1A-53AF6FD144FB}"/>
                      </a:ext>
                    </a:extLst>
                  </p:cNvPr>
                  <p:cNvSpPr txBox="1"/>
                  <p:nvPr/>
                </p:nvSpPr>
                <p:spPr>
                  <a:xfrm>
                    <a:off x="9959685" y="489702"/>
                    <a:ext cx="2123210" cy="574388"/>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cs typeface="Times New Roman" panose="02020603050405020304" pitchFamily="18" charset="0"/>
                          </a:rPr>
                          <m:t>𝑝</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cs typeface="Times New Roman" panose="02020603050405020304" pitchFamily="18" charset="0"/>
                              </a:rPr>
                            </m:ctrlPr>
                          </m:fPr>
                          <m:num>
                            <m:acc>
                              <m:accPr>
                                <m:chr m:val="̅"/>
                                <m:ctrlPr>
                                  <a:rPr lang="en-US" sz="1800" b="0" i="1" smtClean="0">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𝑝</m:t>
                                </m:r>
                              </m:e>
                            </m:acc>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num>
                          <m:den>
                            <m:nary>
                              <m:naryPr>
                                <m:supHide m:val="on"/>
                                <m:ctrlPr>
                                  <a:rPr lang="en-US" i="1">
                                    <a:solidFill>
                                      <a:schemeClr val="accent2"/>
                                    </a:solidFill>
                                    <a:latin typeface="Cambria Math" panose="02040503050406030204" pitchFamily="18" charset="0"/>
                                    <a:cs typeface="Times New Roman" panose="02020603050405020304" pitchFamily="18" charset="0"/>
                                  </a:rPr>
                                </m:ctrlPr>
                              </m:naryPr>
                              <m:sub>
                                <m:r>
                                  <a:rPr lang="en-US" i="1">
                                    <a:solidFill>
                                      <a:schemeClr val="accent2"/>
                                    </a:solidFill>
                                    <a:latin typeface="Cambria Math" panose="02040503050406030204" pitchFamily="18" charset="0"/>
                                    <a:cs typeface="Times New Roman" panose="02020603050405020304" pitchFamily="18" charset="0"/>
                                  </a:rPr>
                                  <m:t>𝑥</m:t>
                                </m:r>
                              </m:sub>
                              <m:sup/>
                              <m:e>
                                <m:r>
                                  <a:rPr lang="en-US" i="1">
                                    <a:solidFill>
                                      <a:schemeClr val="accent2"/>
                                    </a:solidFill>
                                    <a:latin typeface="Cambria Math" panose="02040503050406030204" pitchFamily="18" charset="0"/>
                                    <a:cs typeface="Times New Roman" panose="02020603050405020304" pitchFamily="18" charset="0"/>
                                  </a:rPr>
                                  <m:t>𝑝</m:t>
                                </m:r>
                                <m:d>
                                  <m:dPr>
                                    <m:ctrlPr>
                                      <a:rPr lang="en-US" i="1">
                                        <a:solidFill>
                                          <a:schemeClr val="accent2"/>
                                        </a:solidFill>
                                        <a:latin typeface="Cambria Math" panose="02040503050406030204" pitchFamily="18" charset="0"/>
                                        <a:cs typeface="Times New Roman" panose="02020603050405020304" pitchFamily="18" charset="0"/>
                                      </a:rPr>
                                    </m:ctrlPr>
                                  </m:dPr>
                                  <m:e>
                                    <m:r>
                                      <a:rPr lang="en-US" i="1">
                                        <a:solidFill>
                                          <a:schemeClr val="accent2"/>
                                        </a:solidFill>
                                        <a:latin typeface="Cambria Math" panose="02040503050406030204" pitchFamily="18" charset="0"/>
                                        <a:cs typeface="Times New Roman" panose="02020603050405020304" pitchFamily="18" charset="0"/>
                                      </a:rPr>
                                      <m:t>𝑥</m:t>
                                    </m:r>
                                  </m:e>
                                </m:d>
                                <m:r>
                                  <a:rPr lang="en-US" i="1">
                                    <a:solidFill>
                                      <a:schemeClr val="accent2"/>
                                    </a:solidFill>
                                    <a:latin typeface="Cambria Math" panose="02040503050406030204" pitchFamily="18" charset="0"/>
                                    <a:cs typeface="Times New Roman" panose="02020603050405020304" pitchFamily="18" charset="0"/>
                                  </a:rPr>
                                  <m:t> </m:t>
                                </m:r>
                                <m:r>
                                  <a:rPr lang="en-US" i="1">
                                    <a:solidFill>
                                      <a:schemeClr val="accent2"/>
                                    </a:solidFill>
                                    <a:latin typeface="Cambria Math" panose="02040503050406030204" pitchFamily="18" charset="0"/>
                                    <a:cs typeface="Times New Roman" panose="02020603050405020304" pitchFamily="18" charset="0"/>
                                  </a:rPr>
                                  <m:t>𝑑𝑥</m:t>
                                </m:r>
                              </m:e>
                            </m:nary>
                          </m:den>
                        </m:f>
                      </m:oMath>
                    </a14:m>
                    <a:r>
                      <a:rPr lang="en-QA" sz="1800" dirty="0">
                        <a:latin typeface="Times New Roman" panose="02020603050405020304" pitchFamily="18" charset="0"/>
                        <a:cs typeface="Times New Roman" panose="02020603050405020304" pitchFamily="18" charset="0"/>
                      </a:rPr>
                      <a:t> </a:t>
                    </a:r>
                  </a:p>
                </p:txBody>
              </p:sp>
            </mc:Choice>
            <mc:Fallback xmlns="">
              <p:sp>
                <p:nvSpPr>
                  <p:cNvPr id="20" name="TextBox 19">
                    <a:extLst>
                      <a:ext uri="{FF2B5EF4-FFF2-40B4-BE49-F238E27FC236}">
                        <a16:creationId xmlns:a16="http://schemas.microsoft.com/office/drawing/2014/main" id="{AA8DBB98-364C-6900-9F1A-53AF6FD144FB}"/>
                      </a:ext>
                    </a:extLst>
                  </p:cNvPr>
                  <p:cNvSpPr txBox="1">
                    <a:spLocks noRot="1" noChangeAspect="1" noMove="1" noResize="1" noEditPoints="1" noAdjustHandles="1" noChangeArrowheads="1" noChangeShapeType="1" noTextEdit="1"/>
                  </p:cNvSpPr>
                  <p:nvPr/>
                </p:nvSpPr>
                <p:spPr>
                  <a:xfrm>
                    <a:off x="9959685" y="489702"/>
                    <a:ext cx="2123210" cy="574388"/>
                  </a:xfrm>
                  <a:prstGeom prst="rect">
                    <a:avLst/>
                  </a:prstGeom>
                  <a:blipFill>
                    <a:blip r:embed="rId3"/>
                    <a:stretch>
                      <a:fillRect t="-21739" b="-93478"/>
                    </a:stretch>
                  </a:blipFill>
                </p:spPr>
                <p:txBody>
                  <a:bodyPr/>
                  <a:lstStyle/>
                  <a:p>
                    <a:r>
                      <a:rPr lang="en-QA">
                        <a:noFill/>
                      </a:rPr>
                      <a:t> </a:t>
                    </a:r>
                  </a:p>
                </p:txBody>
              </p:sp>
            </mc:Fallback>
          </mc:AlternateContent>
          <p:sp>
            <p:nvSpPr>
              <p:cNvPr id="21" name="TextBox 20">
                <a:extLst>
                  <a:ext uri="{FF2B5EF4-FFF2-40B4-BE49-F238E27FC236}">
                    <a16:creationId xmlns:a16="http://schemas.microsoft.com/office/drawing/2014/main" id="{83462F17-8EF5-AEC5-C391-9B371872C05D}"/>
                  </a:ext>
                </a:extLst>
              </p:cNvPr>
              <p:cNvSpPr txBox="1"/>
              <p:nvPr/>
            </p:nvSpPr>
            <p:spPr>
              <a:xfrm>
                <a:off x="9959685" y="67881"/>
                <a:ext cx="2123210" cy="400110"/>
              </a:xfrm>
              <a:prstGeom prst="rect">
                <a:avLst/>
              </a:prstGeom>
              <a:noFill/>
            </p:spPr>
            <p:txBody>
              <a:bodyPr wrap="none" rtlCol="0">
                <a:spAutoFit/>
              </a:bodyPr>
              <a:lstStyle/>
              <a:p>
                <a:r>
                  <a:rPr lang="en-QA" sz="2000" dirty="0">
                    <a:latin typeface="Times New Roman" panose="02020603050405020304" pitchFamily="18" charset="0"/>
                    <a:cs typeface="Times New Roman" panose="02020603050405020304" pitchFamily="18" charset="0"/>
                  </a:rPr>
                  <a:t>Target Distribution</a:t>
                </a:r>
              </a:p>
            </p:txBody>
          </p:sp>
        </p:grpSp>
        <p:sp>
          <p:nvSpPr>
            <p:cNvPr id="22" name="Rectangle 21">
              <a:extLst>
                <a:ext uri="{FF2B5EF4-FFF2-40B4-BE49-F238E27FC236}">
                  <a16:creationId xmlns:a16="http://schemas.microsoft.com/office/drawing/2014/main" id="{C44394CA-25FF-4B76-9C70-AF3A5A523B7F}"/>
                </a:ext>
              </a:extLst>
            </p:cNvPr>
            <p:cNvSpPr/>
            <p:nvPr/>
          </p:nvSpPr>
          <p:spPr>
            <a:xfrm>
              <a:off x="9806343" y="84141"/>
              <a:ext cx="2302527" cy="10640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dirty="0"/>
            </a:p>
          </p:txBody>
        </p:sp>
      </p:grpSp>
      <p:sp>
        <p:nvSpPr>
          <p:cNvPr id="25" name="TextBox 24">
            <a:extLst>
              <a:ext uri="{FF2B5EF4-FFF2-40B4-BE49-F238E27FC236}">
                <a16:creationId xmlns:a16="http://schemas.microsoft.com/office/drawing/2014/main" id="{960F1A2E-C340-4EA6-3DB9-E588BFECB263}"/>
              </a:ext>
            </a:extLst>
          </p:cNvPr>
          <p:cNvSpPr txBox="1"/>
          <p:nvPr/>
        </p:nvSpPr>
        <p:spPr>
          <a:xfrm>
            <a:off x="461430" y="4025499"/>
            <a:ext cx="4358886" cy="400110"/>
          </a:xfrm>
          <a:prstGeom prst="rect">
            <a:avLst/>
          </a:prstGeom>
          <a:noFill/>
        </p:spPr>
        <p:txBody>
          <a:bodyPr wrap="none" rtlCol="0">
            <a:spAutoFit/>
          </a:bodyPr>
          <a:lstStyle/>
          <a:p>
            <a:pPr algn="ctr"/>
            <a:r>
              <a:rPr lang="en-QA" sz="2000" b="1" dirty="0">
                <a:solidFill>
                  <a:schemeClr val="accent1"/>
                </a:solidFill>
                <a:latin typeface="Times New Roman" panose="02020603050405020304" pitchFamily="18" charset="0"/>
                <a:cs typeface="Times New Roman" panose="02020603050405020304" pitchFamily="18" charset="0"/>
              </a:rPr>
              <a:t>Markov Chain Monte Carlo (MCMC)</a:t>
            </a:r>
          </a:p>
        </p:txBody>
      </p:sp>
      <p:pic>
        <p:nvPicPr>
          <p:cNvPr id="3" name="Picture 2" descr="A picture containing bubble chart&#10;&#10;Description automatically generated">
            <a:extLst>
              <a:ext uri="{FF2B5EF4-FFF2-40B4-BE49-F238E27FC236}">
                <a16:creationId xmlns:a16="http://schemas.microsoft.com/office/drawing/2014/main" id="{E7BDDF99-677E-3A34-9857-34F3E3B47EC2}"/>
              </a:ext>
            </a:extLst>
          </p:cNvPr>
          <p:cNvPicPr>
            <a:picLocks noChangeAspect="1"/>
          </p:cNvPicPr>
          <p:nvPr/>
        </p:nvPicPr>
        <p:blipFill>
          <a:blip r:embed="rId4"/>
          <a:stretch>
            <a:fillRect/>
          </a:stretch>
        </p:blipFill>
        <p:spPr>
          <a:xfrm>
            <a:off x="7931780" y="4538857"/>
            <a:ext cx="2982532" cy="2180977"/>
          </a:xfrm>
          <a:prstGeom prst="rect">
            <a:avLst/>
          </a:prstGeom>
        </p:spPr>
      </p:pic>
      <p:pic>
        <p:nvPicPr>
          <p:cNvPr id="4" name="Picture 3">
            <a:extLst>
              <a:ext uri="{FF2B5EF4-FFF2-40B4-BE49-F238E27FC236}">
                <a16:creationId xmlns:a16="http://schemas.microsoft.com/office/drawing/2014/main" id="{1CB40F18-96EF-F651-FBFE-3C2C221AEA08}"/>
              </a:ext>
            </a:extLst>
          </p:cNvPr>
          <p:cNvPicPr>
            <a:picLocks noChangeAspect="1"/>
          </p:cNvPicPr>
          <p:nvPr/>
        </p:nvPicPr>
        <p:blipFill>
          <a:blip r:embed="rId5"/>
          <a:stretch>
            <a:fillRect/>
          </a:stretch>
        </p:blipFill>
        <p:spPr>
          <a:xfrm>
            <a:off x="4536296" y="1925990"/>
            <a:ext cx="3119408" cy="1833133"/>
          </a:xfrm>
          <a:prstGeom prst="rect">
            <a:avLst/>
          </a:prstGeom>
        </p:spPr>
      </p:pic>
      <p:pic>
        <p:nvPicPr>
          <p:cNvPr id="5" name="Picture 4" descr="A diagram of circles with numbers&#10;&#10;Description automatically generated">
            <a:extLst>
              <a:ext uri="{FF2B5EF4-FFF2-40B4-BE49-F238E27FC236}">
                <a16:creationId xmlns:a16="http://schemas.microsoft.com/office/drawing/2014/main" id="{35AE723E-8EF3-C6E9-2907-C984F0D7B447}"/>
              </a:ext>
            </a:extLst>
          </p:cNvPr>
          <p:cNvPicPr>
            <a:picLocks noChangeAspect="1"/>
          </p:cNvPicPr>
          <p:nvPr/>
        </p:nvPicPr>
        <p:blipFill>
          <a:blip r:embed="rId6"/>
          <a:stretch>
            <a:fillRect/>
          </a:stretch>
        </p:blipFill>
        <p:spPr>
          <a:xfrm>
            <a:off x="1149607" y="4538857"/>
            <a:ext cx="2982532" cy="2182898"/>
          </a:xfrm>
          <a:prstGeom prst="rect">
            <a:avLst/>
          </a:prstGeom>
        </p:spPr>
      </p:pic>
      <p:sp>
        <p:nvSpPr>
          <p:cNvPr id="6" name="Rectangle 5">
            <a:extLst>
              <a:ext uri="{FF2B5EF4-FFF2-40B4-BE49-F238E27FC236}">
                <a16:creationId xmlns:a16="http://schemas.microsoft.com/office/drawing/2014/main" id="{3C758758-4F1A-C40F-2D6C-09E4091DF341}"/>
              </a:ext>
            </a:extLst>
          </p:cNvPr>
          <p:cNvSpPr/>
          <p:nvPr/>
        </p:nvSpPr>
        <p:spPr>
          <a:xfrm>
            <a:off x="7188364" y="3970354"/>
            <a:ext cx="4348851" cy="2749480"/>
          </a:xfrm>
          <a:prstGeom prst="rect">
            <a:avLst/>
          </a:prstGeom>
          <a:noFill/>
          <a:ln w="349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839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80348</TotalTime>
  <Words>4802</Words>
  <Application>Microsoft Macintosh PowerPoint</Application>
  <PresentationFormat>Widescreen</PresentationFormat>
  <Paragraphs>507</Paragraphs>
  <Slides>31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Cambria Math</vt:lpstr>
      <vt:lpstr>Cochocib Script Latin Pro</vt:lpstr>
      <vt:lpstr>Times</vt:lpstr>
      <vt:lpstr>Times New Roman</vt:lpstr>
      <vt:lpstr>Office Theme</vt:lpstr>
      <vt:lpstr>"S" ^2AC: Energy-Based Reinforcement Learning With Stein Soft Actor Critic</vt:lpstr>
      <vt:lpstr>Scalable Variational Inference With Parametrized Stein Variational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P-SVGD: A Closed Form Expression Of The SVGD Distribution</vt:lpstr>
      <vt:lpstr>P-SVGD: A Closed Form Expression Of The SVGD Distribution</vt:lpstr>
      <vt:lpstr>An Efficient Closed Form Expression Of The SVGD Distribution</vt:lpstr>
      <vt:lpstr>An Efficient Closed Form Expression Of The SVGD Distribution</vt:lpstr>
      <vt:lpstr>"S" ^2AC: Energy-Based Reinforcement Learning With Stein Soft Actor Critic</vt:lpstr>
      <vt:lpstr>Max-Entropy Reinforcement Learning</vt:lpstr>
      <vt:lpstr>Max-Entr RL: Landmark Algorithms</vt:lpstr>
      <vt:lpstr>"S" ^2AC: Stein Soft Actor Critic</vt:lpstr>
      <vt:lpstr>SVGD Actor: Parametrized Initial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 ^2AC: Energy-Based Reinforcement Learning With Stein Soft Actor Critic</dc:title>
  <dc:creator>Safa Messaoud</dc:creator>
  <cp:lastModifiedBy>Safa Messaoud</cp:lastModifiedBy>
  <cp:revision>153</cp:revision>
  <dcterms:created xsi:type="dcterms:W3CDTF">2023-10-04T08:17:18Z</dcterms:created>
  <dcterms:modified xsi:type="dcterms:W3CDTF">2024-05-27T08:39:09Z</dcterms:modified>
</cp:coreProperties>
</file>